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2.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3.xml" ContentType="application/vnd.openxmlformats-officedocument.presentationml.slideLayout+xml"/>
  <Override PartName="/ppt/notesSlides/notesSlide20.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slideLayouts/slideLayout6.xml" ContentType="application/vnd.openxmlformats-officedocument.presentationml.slideLayout+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5.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864" r:id="rId2"/>
    <p:sldId id="909" r:id="rId3"/>
    <p:sldId id="903" r:id="rId4"/>
    <p:sldId id="960" r:id="rId5"/>
    <p:sldId id="955" r:id="rId6"/>
    <p:sldId id="961" r:id="rId7"/>
    <p:sldId id="962" r:id="rId8"/>
    <p:sldId id="963" r:id="rId9"/>
    <p:sldId id="964" r:id="rId10"/>
    <p:sldId id="965" r:id="rId11"/>
    <p:sldId id="966" r:id="rId12"/>
    <p:sldId id="970" r:id="rId13"/>
    <p:sldId id="945" r:id="rId14"/>
    <p:sldId id="959" r:id="rId15"/>
    <p:sldId id="972" r:id="rId16"/>
    <p:sldId id="973" r:id="rId17"/>
    <p:sldId id="974" r:id="rId18"/>
    <p:sldId id="951" r:id="rId19"/>
    <p:sldId id="952" r:id="rId20"/>
    <p:sldId id="912" r:id="rId21"/>
  </p:sldIdLst>
  <p:sldSz cx="9144000" cy="6858000" type="letter"/>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00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0" autoAdjust="0"/>
    <p:restoredTop sz="92099" autoAdjust="0"/>
  </p:normalViewPr>
  <p:slideViewPr>
    <p:cSldViewPr>
      <p:cViewPr>
        <p:scale>
          <a:sx n="66" d="100"/>
          <a:sy n="66" d="100"/>
        </p:scale>
        <p:origin x="-3030" y="-11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44"/>
    </p:cViewPr>
  </p:sorterViewPr>
  <p:notesViewPr>
    <p:cSldViewPr>
      <p:cViewPr varScale="1">
        <p:scale>
          <a:sx n="45" d="100"/>
          <a:sy n="45" d="100"/>
        </p:scale>
        <p:origin x="-203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2226" tIns="46113" rIns="92226" bIns="46113" numCol="1" anchor="t" anchorCtr="0" compatLnSpc="1">
            <a:prstTxWarp prst="textNoShape">
              <a:avLst/>
            </a:prstTxWarp>
          </a:bodyPr>
          <a:lstStyle>
            <a:lvl1pPr defTabSz="922338">
              <a:defRPr sz="1200">
                <a:cs typeface="+mn-cs"/>
              </a:defRPr>
            </a:lvl1pPr>
          </a:lstStyle>
          <a:p>
            <a:pPr>
              <a:defRPr/>
            </a:pPr>
            <a:endParaRPr lang="en-US"/>
          </a:p>
        </p:txBody>
      </p:sp>
      <p:sp>
        <p:nvSpPr>
          <p:cNvPr id="40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2226" tIns="46113" rIns="92226" bIns="46113" numCol="1" anchor="t" anchorCtr="0" compatLnSpc="1">
            <a:prstTxWarp prst="textNoShape">
              <a:avLst/>
            </a:prstTxWarp>
          </a:bodyPr>
          <a:lstStyle>
            <a:lvl1pPr algn="r" defTabSz="922338">
              <a:defRPr sz="1200">
                <a:cs typeface="+mn-cs"/>
              </a:defRPr>
            </a:lvl1pPr>
          </a:lstStyle>
          <a:p>
            <a:pPr>
              <a:defRPr/>
            </a:pPr>
            <a:fld id="{E142C722-1974-41B6-8598-C1A8C0D46776}" type="datetime1">
              <a:rPr lang="en-US"/>
              <a:pPr>
                <a:defRPr/>
              </a:pPr>
              <a:t>2/24/2016</a:t>
            </a:fld>
            <a:endParaRPr lang="en-US"/>
          </a:p>
        </p:txBody>
      </p:sp>
      <p:sp>
        <p:nvSpPr>
          <p:cNvPr id="41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2226" tIns="46113" rIns="92226" bIns="46113" numCol="1" anchor="b" anchorCtr="0" compatLnSpc="1">
            <a:prstTxWarp prst="textNoShape">
              <a:avLst/>
            </a:prstTxWarp>
          </a:bodyPr>
          <a:lstStyle>
            <a:lvl1pPr defTabSz="922338">
              <a:defRPr sz="120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2226" tIns="46113" rIns="92226" bIns="46113" numCol="1" anchor="b" anchorCtr="0" compatLnSpc="1">
            <a:prstTxWarp prst="textNoShape">
              <a:avLst/>
            </a:prstTxWarp>
          </a:bodyPr>
          <a:lstStyle>
            <a:lvl1pPr algn="r" defTabSz="922338">
              <a:defRPr sz="1200">
                <a:cs typeface="+mn-cs"/>
              </a:defRPr>
            </a:lvl1pPr>
          </a:lstStyle>
          <a:p>
            <a:pPr>
              <a:defRPr/>
            </a:pPr>
            <a:fld id="{4FBF25BD-470A-4F5C-8547-368530F4DD1B}" type="slidenum">
              <a:rPr lang="en-US"/>
              <a:pPr>
                <a:defRPr/>
              </a:pPr>
              <a:t>‹#›</a:t>
            </a:fld>
            <a:endParaRPr lang="en-US"/>
          </a:p>
        </p:txBody>
      </p:sp>
    </p:spTree>
    <p:extLst>
      <p:ext uri="{BB962C8B-B14F-4D97-AF65-F5344CB8AC3E}">
        <p14:creationId xmlns:p14="http://schemas.microsoft.com/office/powerpoint/2010/main" val="10381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2226" tIns="46113" rIns="92226" bIns="46113" numCol="1" anchor="t" anchorCtr="0" compatLnSpc="1">
            <a:prstTxWarp prst="textNoShape">
              <a:avLst/>
            </a:prstTxWarp>
          </a:bodyPr>
          <a:lstStyle>
            <a:lvl1pPr defTabSz="922338">
              <a:defRPr sz="1200">
                <a:cs typeface="+mn-cs"/>
              </a:defRPr>
            </a:lvl1pPr>
          </a:lstStyle>
          <a:p>
            <a:pPr>
              <a:defRPr/>
            </a:pPr>
            <a:endParaRPr lang="en-US"/>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2226" tIns="46113" rIns="92226" bIns="46113" numCol="1" anchor="t" anchorCtr="0" compatLnSpc="1">
            <a:prstTxWarp prst="textNoShape">
              <a:avLst/>
            </a:prstTxWarp>
          </a:bodyPr>
          <a:lstStyle>
            <a:lvl1pPr algn="r" defTabSz="922338">
              <a:defRPr sz="1200">
                <a:cs typeface="+mn-cs"/>
              </a:defRPr>
            </a:lvl1pPr>
          </a:lstStyle>
          <a:p>
            <a:pPr>
              <a:defRPr/>
            </a:pPr>
            <a:fld id="{F9248338-8F28-4DE5-8F13-BB6B892C8CF7}" type="datetime1">
              <a:rPr lang="en-US"/>
              <a:pPr>
                <a:defRPr/>
              </a:pPr>
              <a:t>2/24/2016</a:t>
            </a:fld>
            <a:endParaRPr lang="en-US"/>
          </a:p>
        </p:txBody>
      </p:sp>
      <p:sp>
        <p:nvSpPr>
          <p:cNvPr id="24580" name="Rectangle 4"/>
          <p:cNvSpPr>
            <a:spLocks noGrp="1" noRot="1" noChangeAspect="1" noChangeArrowheads="1" noTextEdit="1"/>
          </p:cNvSpPr>
          <p:nvPr>
            <p:ph type="sldImg" idx="2"/>
          </p:nvPr>
        </p:nvSpPr>
        <p:spPr bwMode="auto">
          <a:xfrm>
            <a:off x="558800" y="685800"/>
            <a:ext cx="5892800" cy="4419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233363" y="5259388"/>
            <a:ext cx="6543675" cy="3505200"/>
          </a:xfrm>
          <a:prstGeom prst="rect">
            <a:avLst/>
          </a:prstGeom>
          <a:noFill/>
          <a:ln w="9525">
            <a:noFill/>
            <a:miter lim="800000"/>
            <a:headEnd/>
            <a:tailEnd/>
          </a:ln>
        </p:spPr>
        <p:txBody>
          <a:bodyPr vert="horz" wrap="square" lIns="92226" tIns="46113" rIns="92226" bIns="461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2226" tIns="46113" rIns="92226" bIns="46113" numCol="1" anchor="b" anchorCtr="0" compatLnSpc="1">
            <a:prstTxWarp prst="textNoShape">
              <a:avLst/>
            </a:prstTxWarp>
          </a:bodyPr>
          <a:lstStyle>
            <a:lvl1pPr defTabSz="922338">
              <a:defRPr sz="1200">
                <a:cs typeface="+mn-cs"/>
              </a:defRPr>
            </a:lvl1pPr>
          </a:lstStyle>
          <a:p>
            <a:pPr>
              <a:defRPr/>
            </a:pPr>
            <a:endParaRPr lang="en-US"/>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2226" tIns="46113" rIns="92226" bIns="46113" numCol="1" anchor="b" anchorCtr="0" compatLnSpc="1">
            <a:prstTxWarp prst="textNoShape">
              <a:avLst/>
            </a:prstTxWarp>
          </a:bodyPr>
          <a:lstStyle>
            <a:lvl1pPr algn="r" defTabSz="922338">
              <a:defRPr sz="1200">
                <a:cs typeface="+mn-cs"/>
              </a:defRPr>
            </a:lvl1pPr>
          </a:lstStyle>
          <a:p>
            <a:pPr>
              <a:defRPr/>
            </a:pPr>
            <a:fld id="{8DEA8570-11C3-4C1F-A2C0-29145B3298D1}" type="slidenum">
              <a:rPr lang="en-US"/>
              <a:pPr>
                <a:defRPr/>
              </a:pPr>
              <a:t>‹#›</a:t>
            </a:fld>
            <a:endParaRPr lang="en-US"/>
          </a:p>
        </p:txBody>
      </p:sp>
    </p:spTree>
    <p:extLst>
      <p:ext uri="{BB962C8B-B14F-4D97-AF65-F5344CB8AC3E}">
        <p14:creationId xmlns:p14="http://schemas.microsoft.com/office/powerpoint/2010/main" val="1374455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560388" y="685800"/>
            <a:ext cx="5892800" cy="4419600"/>
          </a:xfrm>
          <a:ln/>
        </p:spPr>
      </p:sp>
      <p:sp>
        <p:nvSpPr>
          <p:cNvPr id="25603" name="Rectangle 3"/>
          <p:cNvSpPr>
            <a:spLocks noGrp="1" noChangeArrowheads="1"/>
          </p:cNvSpPr>
          <p:nvPr>
            <p:ph type="body" idx="1"/>
          </p:nvPr>
        </p:nvSpPr>
        <p:spPr>
          <a:xfrm>
            <a:off x="233363" y="5257800"/>
            <a:ext cx="6543675"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 lvl="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10</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11</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12</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C29BE0C-C2D7-4906-8C2F-836894D2C79F}" type="slidenum">
              <a:rPr lang="en-US" altLang="en-US">
                <a:latin typeface="Times New Roman" pitchFamily="18" charset="0"/>
              </a:rPr>
              <a:pPr algn="r" eaLnBrk="1" hangingPunct="1">
                <a:spcBef>
                  <a:spcPct val="0"/>
                </a:spcBef>
              </a:pPr>
              <a:t>13</a:t>
            </a:fld>
            <a:endParaRPr lang="en-US" altLang="en-US">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416ADE4-8A72-422E-8417-BA8FF804DB63}" type="slidenum">
              <a:rPr lang="en-US" altLang="en-US">
                <a:latin typeface="Times New Roman" pitchFamily="18" charset="0"/>
              </a:rPr>
              <a:pPr algn="r" eaLnBrk="1" hangingPunct="1">
                <a:spcBef>
                  <a:spcPct val="0"/>
                </a:spcBef>
              </a:pPr>
              <a:t>14</a:t>
            </a:fld>
            <a:endParaRPr lang="en-US" alt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15</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16</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17</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1E4F63B-A89E-4935-937F-0AA0B8AD7949}" type="slidenum">
              <a:rPr lang="en-US" altLang="en-US">
                <a:latin typeface="Times New Roman" pitchFamily="18" charset="0"/>
              </a:rPr>
              <a:pPr algn="r" eaLnBrk="1" hangingPunct="1">
                <a:spcBef>
                  <a:spcPct val="0"/>
                </a:spcBef>
              </a:pPr>
              <a:t>18</a:t>
            </a:fld>
            <a:endParaRPr lang="en-US" altLang="en-US">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6676DA-41DA-4222-9D82-F6D4E9F803FC}" type="slidenum">
              <a:rPr lang="en-US" altLang="en-US">
                <a:latin typeface="Times New Roman" pitchFamily="18" charset="0"/>
              </a:rPr>
              <a:pPr algn="r" eaLnBrk="1" hangingPunct="1">
                <a:spcBef>
                  <a:spcPct val="0"/>
                </a:spcBef>
              </a:pPr>
              <a:t>19</a:t>
            </a:fld>
            <a:endParaRPr lang="en-US" altLang="en-US">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7E5BD4B-B543-4D50-ADE2-A6D179B97497}" type="slidenum">
              <a:rPr lang="en-US" altLang="en-US">
                <a:latin typeface="Times New Roman" pitchFamily="18" charset="0"/>
              </a:rPr>
              <a:pPr algn="r" eaLnBrk="1" hangingPunct="1">
                <a:spcBef>
                  <a:spcPct val="0"/>
                </a:spcBef>
              </a:pPr>
              <a:t>2</a:t>
            </a:fld>
            <a:endParaRPr lang="en-US" altLang="en-US">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9" tIns="46109" rIns="92219" bIns="46109"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714847A-9150-4B4B-B71F-F01FC447EF5A}" type="slidenum">
              <a:rPr lang="en-US" altLang="en-US">
                <a:latin typeface="Times New Roman" pitchFamily="18" charset="0"/>
              </a:rPr>
              <a:pPr algn="r" eaLnBrk="1" hangingPunct="1">
                <a:spcBef>
                  <a:spcPct val="0"/>
                </a:spcBef>
              </a:pPr>
              <a:t>20</a:t>
            </a:fld>
            <a:endParaRPr lang="en-US" altLang="en-US">
              <a:latin typeface="Times New Roman" pitchFamily="18" charset="0"/>
            </a:endParaRPr>
          </a:p>
        </p:txBody>
      </p:sp>
      <p:sp>
        <p:nvSpPr>
          <p:cNvPr id="47107" name="Rectangle 2"/>
          <p:cNvSpPr>
            <a:spLocks noGrp="1" noRot="1" noChangeAspect="1" noChangeArrowheads="1" noTextEdit="1"/>
          </p:cNvSpPr>
          <p:nvPr>
            <p:ph type="sldImg"/>
          </p:nvPr>
        </p:nvSpPr>
        <p:spPr>
          <a:xfrm>
            <a:off x="560388" y="685800"/>
            <a:ext cx="5892800" cy="44196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9" tIns="46109" rIns="92219" bIns="46109"/>
          <a:lstStyle/>
          <a:p>
            <a:r>
              <a:rPr lang="en-US" altLang="en-US" dirty="0" smtClean="0"/>
              <a:t/>
            </a:r>
            <a:br>
              <a:rPr lang="en-US" altLang="en-US" dirty="0" smtClean="0"/>
            </a:br>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8D1FD2B-C659-411B-A7C1-971A979B54E6}" type="slidenum">
              <a:rPr lang="en-US" altLang="en-US">
                <a:latin typeface="Times New Roman" pitchFamily="18" charset="0"/>
              </a:rPr>
              <a:pPr algn="r" eaLnBrk="1" hangingPunct="1">
                <a:spcBef>
                  <a:spcPct val="0"/>
                </a:spcBef>
              </a:pPr>
              <a:t>3</a:t>
            </a:fld>
            <a:endParaRPr lang="en-US" altLang="en-US">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sz="10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4</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B07095F-9227-4951-8263-51FF5E8BC4DD}" type="slidenum">
              <a:rPr lang="en-US" altLang="en-US">
                <a:latin typeface="Times New Roman" pitchFamily="18" charset="0"/>
              </a:rPr>
              <a:pPr algn="r" eaLnBrk="1" hangingPunct="1">
                <a:spcBef>
                  <a:spcPct val="0"/>
                </a:spcBef>
              </a:pPr>
              <a:t>5</a:t>
            </a:fld>
            <a:endParaRPr lang="en-US" altLang="en-US">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6</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7</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8</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6" tIns="46113" rIns="92226" bIns="46113" anchor="b"/>
          <a:lstStyle>
            <a:lvl1pPr defTabSz="922338" eaLnBrk="0" hangingPunct="0">
              <a:spcBef>
                <a:spcPct val="30000"/>
              </a:spcBef>
              <a:defRPr sz="1200">
                <a:solidFill>
                  <a:schemeClr val="tx1"/>
                </a:solidFill>
                <a:latin typeface="Arial" charset="0"/>
              </a:defRPr>
            </a:lvl1pPr>
            <a:lvl2pPr marL="742950" indent="-285750" defTabSz="922338" eaLnBrk="0" hangingPunct="0">
              <a:spcBef>
                <a:spcPct val="30000"/>
              </a:spcBef>
              <a:defRPr sz="1200">
                <a:solidFill>
                  <a:schemeClr val="tx1"/>
                </a:solidFill>
                <a:latin typeface="Arial" charset="0"/>
              </a:defRPr>
            </a:lvl2pPr>
            <a:lvl3pPr marL="1143000" indent="-228600" defTabSz="922338" eaLnBrk="0" hangingPunct="0">
              <a:spcBef>
                <a:spcPct val="30000"/>
              </a:spcBef>
              <a:defRPr sz="1200">
                <a:solidFill>
                  <a:schemeClr val="tx1"/>
                </a:solidFill>
                <a:latin typeface="Arial" charset="0"/>
              </a:defRPr>
            </a:lvl3pPr>
            <a:lvl4pPr marL="1600200" indent="-228600" defTabSz="922338" eaLnBrk="0" hangingPunct="0">
              <a:spcBef>
                <a:spcPct val="30000"/>
              </a:spcBef>
              <a:defRPr sz="1200">
                <a:solidFill>
                  <a:schemeClr val="tx1"/>
                </a:solidFill>
                <a:latin typeface="Arial" charset="0"/>
              </a:defRPr>
            </a:lvl4pPr>
            <a:lvl5pPr marL="2057400" indent="-228600" defTabSz="922338" eaLnBrk="0" hangingPunct="0">
              <a:spcBef>
                <a:spcPct val="30000"/>
              </a:spcBef>
              <a:defRPr sz="1200">
                <a:solidFill>
                  <a:schemeClr val="tx1"/>
                </a:solidFill>
                <a:latin typeface="Arial" charset="0"/>
              </a:defRPr>
            </a:lvl5pPr>
            <a:lvl6pPr marL="2514600" indent="-228600" defTabSz="922338" eaLnBrk="0" fontAlgn="base" hangingPunct="0">
              <a:spcBef>
                <a:spcPct val="30000"/>
              </a:spcBef>
              <a:spcAft>
                <a:spcPct val="0"/>
              </a:spcAft>
              <a:defRPr sz="1200">
                <a:solidFill>
                  <a:schemeClr val="tx1"/>
                </a:solidFill>
                <a:latin typeface="Arial" charset="0"/>
              </a:defRPr>
            </a:lvl6pPr>
            <a:lvl7pPr marL="2971800" indent="-228600" defTabSz="922338" eaLnBrk="0" fontAlgn="base" hangingPunct="0">
              <a:spcBef>
                <a:spcPct val="30000"/>
              </a:spcBef>
              <a:spcAft>
                <a:spcPct val="0"/>
              </a:spcAft>
              <a:defRPr sz="1200">
                <a:solidFill>
                  <a:schemeClr val="tx1"/>
                </a:solidFill>
                <a:latin typeface="Arial" charset="0"/>
              </a:defRPr>
            </a:lvl7pPr>
            <a:lvl8pPr marL="3429000" indent="-228600" defTabSz="922338" eaLnBrk="0" fontAlgn="base" hangingPunct="0">
              <a:spcBef>
                <a:spcPct val="30000"/>
              </a:spcBef>
              <a:spcAft>
                <a:spcPct val="0"/>
              </a:spcAft>
              <a:defRPr sz="1200">
                <a:solidFill>
                  <a:schemeClr val="tx1"/>
                </a:solidFill>
                <a:latin typeface="Arial" charset="0"/>
              </a:defRPr>
            </a:lvl8pPr>
            <a:lvl9pPr marL="3886200" indent="-228600" defTabSz="92233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428B848-277A-40F5-BF28-2DBA9FF588B7}" type="slidenum">
              <a:rPr lang="en-US" altLang="en-US">
                <a:latin typeface="Times New Roman" pitchFamily="18" charset="0"/>
              </a:rPr>
              <a:pPr algn="r" eaLnBrk="1" hangingPunct="1">
                <a:spcBef>
                  <a:spcPct val="0"/>
                </a:spcBef>
              </a:pPr>
              <a:t>9</a:t>
            </a:fld>
            <a:endParaRPr lang="en-US" altLang="en-US">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C35B51-555A-4320-B26B-C807EB86E886}" type="slidenum">
              <a:rPr lang="en-US"/>
              <a:pPr>
                <a:defRPr/>
              </a:pPr>
              <a:t>‹#›</a:t>
            </a:fld>
            <a:endParaRPr lang="en-US"/>
          </a:p>
        </p:txBody>
      </p:sp>
    </p:spTree>
    <p:extLst>
      <p:ext uri="{BB962C8B-B14F-4D97-AF65-F5344CB8AC3E}">
        <p14:creationId xmlns:p14="http://schemas.microsoft.com/office/powerpoint/2010/main" val="3526125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228600"/>
            <a:ext cx="2724150" cy="694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8020050" cy="694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26FEBF-A5EF-4A9E-BBE3-D91A89B32688}" type="slidenum">
              <a:rPr lang="en-US"/>
              <a:pPr>
                <a:defRPr/>
              </a:pPr>
              <a:t>‹#›</a:t>
            </a:fld>
            <a:endParaRPr lang="en-US"/>
          </a:p>
        </p:txBody>
      </p:sp>
    </p:spTree>
    <p:extLst>
      <p:ext uri="{BB962C8B-B14F-4D97-AF65-F5344CB8AC3E}">
        <p14:creationId xmlns:p14="http://schemas.microsoft.com/office/powerpoint/2010/main" val="420365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95500" y="228600"/>
            <a:ext cx="9334500" cy="9604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828800"/>
            <a:ext cx="5253038" cy="534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8838" y="1828800"/>
            <a:ext cx="5253037" cy="534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674020-728F-4BEA-AC28-CA108CAE1A47}" type="slidenum">
              <a:rPr lang="en-US"/>
              <a:pPr>
                <a:defRPr/>
              </a:pPr>
              <a:t>‹#›</a:t>
            </a:fld>
            <a:endParaRPr lang="en-US"/>
          </a:p>
        </p:txBody>
      </p:sp>
    </p:spTree>
    <p:extLst>
      <p:ext uri="{BB962C8B-B14F-4D97-AF65-F5344CB8AC3E}">
        <p14:creationId xmlns:p14="http://schemas.microsoft.com/office/powerpoint/2010/main" val="1506266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58A2F9-57A5-4558-A181-262608AF7CDB}" type="slidenum">
              <a:rPr lang="en-US"/>
              <a:pPr>
                <a:defRPr/>
              </a:pPr>
              <a:t>‹#›</a:t>
            </a:fld>
            <a:endParaRPr lang="en-US"/>
          </a:p>
        </p:txBody>
      </p:sp>
    </p:spTree>
    <p:extLst>
      <p:ext uri="{BB962C8B-B14F-4D97-AF65-F5344CB8AC3E}">
        <p14:creationId xmlns:p14="http://schemas.microsoft.com/office/powerpoint/2010/main" val="282816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3288" y="5287963"/>
            <a:ext cx="9715500" cy="1635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03288" y="3487738"/>
            <a:ext cx="9715500" cy="18002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A8B42-6ACD-4E06-81C6-E1896809B52C}" type="slidenum">
              <a:rPr lang="en-US"/>
              <a:pPr>
                <a:defRPr/>
              </a:pPr>
              <a:t>‹#›</a:t>
            </a:fld>
            <a:endParaRPr lang="en-US"/>
          </a:p>
        </p:txBody>
      </p:sp>
    </p:spTree>
    <p:extLst>
      <p:ext uri="{BB962C8B-B14F-4D97-AF65-F5344CB8AC3E}">
        <p14:creationId xmlns:p14="http://schemas.microsoft.com/office/powerpoint/2010/main" val="49487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5253038" cy="534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8838" y="1828800"/>
            <a:ext cx="5253037" cy="534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AA3DF3-0A47-4EB6-ADE6-630E6147934D}" type="slidenum">
              <a:rPr lang="en-US"/>
              <a:pPr>
                <a:defRPr/>
              </a:pPr>
              <a:t>‹#›</a:t>
            </a:fld>
            <a:endParaRPr lang="en-US"/>
          </a:p>
        </p:txBody>
      </p:sp>
    </p:spTree>
    <p:extLst>
      <p:ext uri="{BB962C8B-B14F-4D97-AF65-F5344CB8AC3E}">
        <p14:creationId xmlns:p14="http://schemas.microsoft.com/office/powerpoint/2010/main" val="392173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330200"/>
            <a:ext cx="1028700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1500" y="1841500"/>
            <a:ext cx="5049838"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609850"/>
            <a:ext cx="5049838"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07075" y="1841500"/>
            <a:ext cx="5051425"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7075" y="2609850"/>
            <a:ext cx="5051425"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1466D5-C281-48A1-B20E-6E41599CE3B5}" type="slidenum">
              <a:rPr lang="en-US"/>
              <a:pPr>
                <a:defRPr/>
              </a:pPr>
              <a:t>‹#›</a:t>
            </a:fld>
            <a:endParaRPr lang="en-US"/>
          </a:p>
        </p:txBody>
      </p:sp>
    </p:spTree>
    <p:extLst>
      <p:ext uri="{BB962C8B-B14F-4D97-AF65-F5344CB8AC3E}">
        <p14:creationId xmlns:p14="http://schemas.microsoft.com/office/powerpoint/2010/main" val="270532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B6EFB6-4813-4FBF-96D3-EA3E14A48308}" type="slidenum">
              <a:rPr lang="en-US"/>
              <a:pPr>
                <a:defRPr/>
              </a:pPr>
              <a:t>‹#›</a:t>
            </a:fld>
            <a:endParaRPr lang="en-US"/>
          </a:p>
        </p:txBody>
      </p:sp>
    </p:spTree>
    <p:extLst>
      <p:ext uri="{BB962C8B-B14F-4D97-AF65-F5344CB8AC3E}">
        <p14:creationId xmlns:p14="http://schemas.microsoft.com/office/powerpoint/2010/main" val="230940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1D4050-6FCB-4115-8A2D-0EC345E88BBA}" type="slidenum">
              <a:rPr lang="en-US"/>
              <a:pPr>
                <a:defRPr/>
              </a:pPr>
              <a:t>‹#›</a:t>
            </a:fld>
            <a:endParaRPr lang="en-US"/>
          </a:p>
        </p:txBody>
      </p:sp>
    </p:spTree>
    <p:extLst>
      <p:ext uri="{BB962C8B-B14F-4D97-AF65-F5344CB8AC3E}">
        <p14:creationId xmlns:p14="http://schemas.microsoft.com/office/powerpoint/2010/main" val="42791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327025"/>
            <a:ext cx="3760788" cy="13954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68813" y="327025"/>
            <a:ext cx="6389687" cy="70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1500" y="1722438"/>
            <a:ext cx="3760788" cy="562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3659F0-0EC6-471B-AF52-6D557DED4854}" type="slidenum">
              <a:rPr lang="en-US"/>
              <a:pPr>
                <a:defRPr/>
              </a:pPr>
              <a:t>‹#›</a:t>
            </a:fld>
            <a:endParaRPr lang="en-US"/>
          </a:p>
        </p:txBody>
      </p:sp>
    </p:spTree>
    <p:extLst>
      <p:ext uri="{BB962C8B-B14F-4D97-AF65-F5344CB8AC3E}">
        <p14:creationId xmlns:p14="http://schemas.microsoft.com/office/powerpoint/2010/main" val="129676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963" y="5761038"/>
            <a:ext cx="6858000" cy="679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39963" y="735013"/>
            <a:ext cx="6858000" cy="4938712"/>
          </a:xfrm>
        </p:spPr>
        <p:txBody>
          <a:bodyPr lIns="158661" tIns="79330" rIns="158661" bIns="7933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239963" y="6440488"/>
            <a:ext cx="6858000" cy="96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62633E-834B-42FA-8B44-DB7AC6965149}" type="slidenum">
              <a:rPr lang="en-US"/>
              <a:pPr>
                <a:defRPr/>
              </a:pPr>
              <a:t>‹#›</a:t>
            </a:fld>
            <a:endParaRPr lang="en-US"/>
          </a:p>
        </p:txBody>
      </p:sp>
    </p:spTree>
    <p:extLst>
      <p:ext uri="{BB962C8B-B14F-4D97-AF65-F5344CB8AC3E}">
        <p14:creationId xmlns:p14="http://schemas.microsoft.com/office/powerpoint/2010/main" val="257232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6/15/2015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Travel Workflow Approvals ECC 6.03 vers 2.0 </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84596B-A1A5-4F1A-B4D4-B09E21BBFAA1}" type="slidenum">
              <a:rPr lang="en-US"/>
              <a:pPr>
                <a:defRPr/>
              </a:pPr>
              <a:t>‹#›</a:t>
            </a:fld>
            <a:endParaRPr lang="en-US"/>
          </a:p>
        </p:txBody>
      </p:sp>
    </p:spTree>
    <p:extLst>
      <p:ext uri="{BB962C8B-B14F-4D97-AF65-F5344CB8AC3E}">
        <p14:creationId xmlns:p14="http://schemas.microsoft.com/office/powerpoint/2010/main" val="306688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defRPr sz="1400">
                <a:cs typeface="+mn-cs"/>
              </a:defRPr>
            </a:lvl1pPr>
          </a:lstStyle>
          <a:p>
            <a:pPr>
              <a:defRPr/>
            </a:pPr>
            <a:r>
              <a:rPr lang="en-US" smtClean="0"/>
              <a:t>6/15/2015</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a:defRPr sz="1400">
                <a:cs typeface="+mn-cs"/>
              </a:defRPr>
            </a:lvl1pPr>
          </a:lstStyle>
          <a:p>
            <a:pPr>
              <a:defRPr/>
            </a:pPr>
            <a:r>
              <a:rPr lang="en-US" smtClean="0"/>
              <a:t>Travel Workflow Approvals ECC 6.03 vers 2.0 </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r">
              <a:defRPr sz="1400">
                <a:cs typeface="+mn-cs"/>
              </a:defRPr>
            </a:lvl1pPr>
          </a:lstStyle>
          <a:p>
            <a:pPr>
              <a:defRPr/>
            </a:pPr>
            <a:fld id="{4B503ECF-AFD9-4747-BA24-E671E61D82CF}" type="slidenum">
              <a:rPr lang="en-US"/>
              <a:pPr>
                <a:defRPr/>
              </a:pPr>
              <a:t>‹#›</a:t>
            </a:fld>
            <a:endParaRPr lang="en-US"/>
          </a:p>
        </p:txBody>
      </p:sp>
      <p:sp>
        <p:nvSpPr>
          <p:cNvPr id="2" name="Rectangle 9"/>
          <p:cNvSpPr>
            <a:spLocks noChangeArrowheads="1"/>
          </p:cNvSpPr>
          <p:nvPr/>
        </p:nvSpPr>
        <p:spPr bwMode="auto">
          <a:xfrm>
            <a:off x="12700" y="0"/>
            <a:ext cx="9131300" cy="1219200"/>
          </a:xfrm>
          <a:prstGeom prst="rect">
            <a:avLst/>
          </a:prstGeom>
          <a:gradFill rotWithShape="0">
            <a:gsLst>
              <a:gs pos="0">
                <a:schemeClr val="bg1"/>
              </a:gs>
              <a:gs pos="100000">
                <a:srgbClr val="336699"/>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405" tIns="37203" rIns="74405" bIns="37203" anchor="ctr"/>
          <a:lstStyle>
            <a:lvl1pPr defTabSz="744538" eaLnBrk="0" hangingPunct="0">
              <a:defRPr sz="2400">
                <a:solidFill>
                  <a:schemeClr val="tx1"/>
                </a:solidFill>
                <a:latin typeface="Times New Roman" pitchFamily="18" charset="0"/>
                <a:cs typeface="Arial" charset="0"/>
              </a:defRPr>
            </a:lvl1pPr>
            <a:lvl2pPr marL="742950" indent="-285750" defTabSz="744538" eaLnBrk="0" hangingPunct="0">
              <a:defRPr sz="2400">
                <a:solidFill>
                  <a:schemeClr val="tx1"/>
                </a:solidFill>
                <a:latin typeface="Times New Roman" pitchFamily="18" charset="0"/>
                <a:cs typeface="Arial" charset="0"/>
              </a:defRPr>
            </a:lvl2pPr>
            <a:lvl3pPr marL="1143000" indent="-228600" defTabSz="744538" eaLnBrk="0" hangingPunct="0">
              <a:defRPr sz="2400">
                <a:solidFill>
                  <a:schemeClr val="tx1"/>
                </a:solidFill>
                <a:latin typeface="Times New Roman" pitchFamily="18" charset="0"/>
                <a:cs typeface="Arial" charset="0"/>
              </a:defRPr>
            </a:lvl3pPr>
            <a:lvl4pPr marL="1600200" indent="-228600" defTabSz="744538" eaLnBrk="0" hangingPunct="0">
              <a:defRPr sz="2400">
                <a:solidFill>
                  <a:schemeClr val="tx1"/>
                </a:solidFill>
                <a:latin typeface="Times New Roman" pitchFamily="18" charset="0"/>
                <a:cs typeface="Arial" charset="0"/>
              </a:defRPr>
            </a:lvl4pPr>
            <a:lvl5pPr marL="2057400" indent="-228600" defTabSz="744538" eaLnBrk="0" hangingPunct="0">
              <a:defRPr sz="2400">
                <a:solidFill>
                  <a:schemeClr val="tx1"/>
                </a:solidFill>
                <a:latin typeface="Times New Roman" pitchFamily="18" charset="0"/>
                <a:cs typeface="Arial"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en-US" altLang="en-US" smtClean="0"/>
          </a:p>
        </p:txBody>
      </p:sp>
      <p:sp>
        <p:nvSpPr>
          <p:cNvPr id="3" name="Text Box 10"/>
          <p:cNvSpPr txBox="1">
            <a:spLocks noChangeArrowheads="1"/>
          </p:cNvSpPr>
          <p:nvPr/>
        </p:nvSpPr>
        <p:spPr bwMode="auto">
          <a:xfrm>
            <a:off x="142875" y="0"/>
            <a:ext cx="1443038"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lnSpc>
                <a:spcPct val="65000"/>
              </a:lnSpc>
              <a:spcBef>
                <a:spcPct val="50000"/>
              </a:spcBef>
              <a:defRPr/>
            </a:pPr>
            <a:endParaRPr lang="en-US" altLang="en-US" sz="1000" b="1" smtClean="0">
              <a:solidFill>
                <a:srgbClr val="336699"/>
              </a:solidFill>
              <a:latin typeface="Verdana" pitchFamily="34" charset="0"/>
            </a:endParaRPr>
          </a:p>
          <a:p>
            <a:pPr eaLnBrk="1" hangingPunct="1">
              <a:lnSpc>
                <a:spcPct val="65000"/>
              </a:lnSpc>
              <a:spcBef>
                <a:spcPct val="50000"/>
              </a:spcBef>
              <a:defRPr/>
            </a:pPr>
            <a:r>
              <a:rPr lang="en-US" altLang="en-US" sz="1600" b="1" smtClean="0">
                <a:solidFill>
                  <a:srgbClr val="336699"/>
                </a:solidFill>
                <a:latin typeface="Verdana" pitchFamily="34" charset="0"/>
              </a:rPr>
              <a:t>Integrated</a:t>
            </a:r>
          </a:p>
          <a:p>
            <a:pPr eaLnBrk="1" hangingPunct="1">
              <a:lnSpc>
                <a:spcPct val="65000"/>
              </a:lnSpc>
              <a:spcBef>
                <a:spcPct val="50000"/>
              </a:spcBef>
              <a:defRPr/>
            </a:pPr>
            <a:r>
              <a:rPr lang="en-US" altLang="en-US" sz="1600" b="1" smtClean="0">
                <a:solidFill>
                  <a:srgbClr val="336699"/>
                </a:solidFill>
                <a:latin typeface="Verdana" pitchFamily="34" charset="0"/>
              </a:rPr>
              <a:t>Enterprise </a:t>
            </a:r>
          </a:p>
          <a:p>
            <a:pPr eaLnBrk="1" hangingPunct="1">
              <a:lnSpc>
                <a:spcPct val="65000"/>
              </a:lnSpc>
              <a:spcBef>
                <a:spcPct val="50000"/>
              </a:spcBef>
              <a:defRPr/>
            </a:pPr>
            <a:r>
              <a:rPr lang="en-US" altLang="en-US" sz="1600" b="1" smtClean="0">
                <a:solidFill>
                  <a:srgbClr val="336699"/>
                </a:solidFill>
                <a:latin typeface="Verdana" pitchFamily="34" charset="0"/>
              </a:rPr>
              <a:t>System</a:t>
            </a:r>
          </a:p>
        </p:txBody>
      </p:sp>
      <p:sp>
        <p:nvSpPr>
          <p:cNvPr id="1031" name="Rectangle 12"/>
          <p:cNvSpPr>
            <a:spLocks noGrp="1" noChangeArrowheads="1"/>
          </p:cNvSpPr>
          <p:nvPr>
            <p:ph type="body" idx="1"/>
          </p:nvPr>
        </p:nvSpPr>
        <p:spPr bwMode="auto">
          <a:xfrm>
            <a:off x="425450" y="1524000"/>
            <a:ext cx="852805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9102" tIns="64551" rIns="129102" bIns="64551" numCol="1" anchor="t" anchorCtr="0" compatLnSpc="1">
            <a:prstTxWarp prst="textNoShape">
              <a:avLst/>
            </a:prstTxWarp>
          </a:bodyPr>
          <a:lstStyle/>
          <a:p>
            <a:pPr lvl="0"/>
            <a:r>
              <a:rPr lang="en-US" altLang="en-US" smtClean="0"/>
              <a:t>Select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2" name="Rectangle 2"/>
          <p:cNvSpPr>
            <a:spLocks noGrp="1" noChangeArrowheads="1"/>
          </p:cNvSpPr>
          <p:nvPr>
            <p:ph type="title"/>
          </p:nvPr>
        </p:nvSpPr>
        <p:spPr bwMode="auto">
          <a:xfrm>
            <a:off x="1677988" y="190500"/>
            <a:ext cx="746601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p>
            <a:pPr lvl="0"/>
            <a:r>
              <a:rPr lang="en-US" altLang="en-US" smtClean="0"/>
              <a:t>Select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r" rtl="0" eaLnBrk="0" fontAlgn="base" hangingPunct="0">
        <a:spcBef>
          <a:spcPct val="0"/>
        </a:spcBef>
        <a:spcAft>
          <a:spcPct val="0"/>
        </a:spcAft>
        <a:defRPr sz="3600">
          <a:solidFill>
            <a:schemeClr val="tx2"/>
          </a:solidFill>
          <a:latin typeface="+mj-lt"/>
          <a:ea typeface="+mj-ea"/>
          <a:cs typeface="+mj-cs"/>
        </a:defRPr>
      </a:lvl1pPr>
      <a:lvl2pPr algn="r" rtl="0" eaLnBrk="0" fontAlgn="base" hangingPunct="0">
        <a:spcBef>
          <a:spcPct val="0"/>
        </a:spcBef>
        <a:spcAft>
          <a:spcPct val="0"/>
        </a:spcAft>
        <a:defRPr sz="3600">
          <a:solidFill>
            <a:schemeClr val="tx2"/>
          </a:solidFill>
          <a:latin typeface="Arial" charset="0"/>
        </a:defRPr>
      </a:lvl2pPr>
      <a:lvl3pPr algn="r" rtl="0" eaLnBrk="0" fontAlgn="base" hangingPunct="0">
        <a:spcBef>
          <a:spcPct val="0"/>
        </a:spcBef>
        <a:spcAft>
          <a:spcPct val="0"/>
        </a:spcAft>
        <a:defRPr sz="3600">
          <a:solidFill>
            <a:schemeClr val="tx2"/>
          </a:solidFill>
          <a:latin typeface="Arial" charset="0"/>
        </a:defRPr>
      </a:lvl3pPr>
      <a:lvl4pPr algn="r" rtl="0" eaLnBrk="0" fontAlgn="base" hangingPunct="0">
        <a:spcBef>
          <a:spcPct val="0"/>
        </a:spcBef>
        <a:spcAft>
          <a:spcPct val="0"/>
        </a:spcAft>
        <a:defRPr sz="3600">
          <a:solidFill>
            <a:schemeClr val="tx2"/>
          </a:solidFill>
          <a:latin typeface="Arial" charset="0"/>
        </a:defRPr>
      </a:lvl4pPr>
      <a:lvl5pPr algn="r" rtl="0" eaLnBrk="0" fontAlgn="base" hangingPunct="0">
        <a:spcBef>
          <a:spcPct val="0"/>
        </a:spcBef>
        <a:spcAft>
          <a:spcPct val="0"/>
        </a:spcAft>
        <a:defRPr sz="3600">
          <a:solidFill>
            <a:schemeClr val="tx2"/>
          </a:solidFill>
          <a:latin typeface="Arial" charset="0"/>
        </a:defRPr>
      </a:lvl5pPr>
      <a:lvl6pPr marL="457200" algn="r" defTabSz="1123950" rtl="0" fontAlgn="base">
        <a:spcBef>
          <a:spcPct val="0"/>
        </a:spcBef>
        <a:spcAft>
          <a:spcPct val="0"/>
        </a:spcAft>
        <a:defRPr sz="4400">
          <a:solidFill>
            <a:schemeClr val="tx2"/>
          </a:solidFill>
          <a:latin typeface="Arial" charset="0"/>
        </a:defRPr>
      </a:lvl6pPr>
      <a:lvl7pPr marL="914400" algn="r" defTabSz="1123950" rtl="0" fontAlgn="base">
        <a:spcBef>
          <a:spcPct val="0"/>
        </a:spcBef>
        <a:spcAft>
          <a:spcPct val="0"/>
        </a:spcAft>
        <a:defRPr sz="4400">
          <a:solidFill>
            <a:schemeClr val="tx2"/>
          </a:solidFill>
          <a:latin typeface="Arial" charset="0"/>
        </a:defRPr>
      </a:lvl7pPr>
      <a:lvl8pPr marL="1371600" algn="r" defTabSz="1123950" rtl="0" fontAlgn="base">
        <a:spcBef>
          <a:spcPct val="0"/>
        </a:spcBef>
        <a:spcAft>
          <a:spcPct val="0"/>
        </a:spcAft>
        <a:defRPr sz="4400">
          <a:solidFill>
            <a:schemeClr val="tx2"/>
          </a:solidFill>
          <a:latin typeface="Arial" charset="0"/>
        </a:defRPr>
      </a:lvl8pPr>
      <a:lvl9pPr marL="1828800" algn="r" defTabSz="1123950"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3200">
          <a:solidFill>
            <a:schemeClr val="tx1"/>
          </a:solidFill>
          <a:latin typeface="+mn-lt"/>
        </a:defRPr>
      </a:lvl3pPr>
      <a:lvl4pPr marL="1600200" indent="-228600" algn="l" rtl="0" eaLnBrk="0" fontAlgn="base" hangingPunct="0">
        <a:spcBef>
          <a:spcPct val="20000"/>
        </a:spcBef>
        <a:spcAft>
          <a:spcPct val="0"/>
        </a:spcAft>
        <a:buChar char="–"/>
        <a:defRPr sz="32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984500" indent="-280988" algn="l" defTabSz="1123950" rtl="0" fontAlgn="base">
        <a:spcBef>
          <a:spcPct val="20000"/>
        </a:spcBef>
        <a:spcAft>
          <a:spcPct val="0"/>
        </a:spcAft>
        <a:buChar char="»"/>
        <a:defRPr sz="3900">
          <a:solidFill>
            <a:schemeClr val="tx1"/>
          </a:solidFill>
          <a:latin typeface="+mn-lt"/>
        </a:defRPr>
      </a:lvl6pPr>
      <a:lvl7pPr marL="3441700" indent="-280988" algn="l" defTabSz="1123950" rtl="0" fontAlgn="base">
        <a:spcBef>
          <a:spcPct val="20000"/>
        </a:spcBef>
        <a:spcAft>
          <a:spcPct val="0"/>
        </a:spcAft>
        <a:buChar char="»"/>
        <a:defRPr sz="3900">
          <a:solidFill>
            <a:schemeClr val="tx1"/>
          </a:solidFill>
          <a:latin typeface="+mn-lt"/>
        </a:defRPr>
      </a:lvl7pPr>
      <a:lvl8pPr marL="3898900" indent="-280988" algn="l" defTabSz="1123950" rtl="0" fontAlgn="base">
        <a:spcBef>
          <a:spcPct val="20000"/>
        </a:spcBef>
        <a:spcAft>
          <a:spcPct val="0"/>
        </a:spcAft>
        <a:buChar char="»"/>
        <a:defRPr sz="3900">
          <a:solidFill>
            <a:schemeClr val="tx1"/>
          </a:solidFill>
          <a:latin typeface="+mn-lt"/>
        </a:defRPr>
      </a:lvl8pPr>
      <a:lvl9pPr marL="4356100" indent="-280988" algn="l" defTabSz="1123950" rtl="0" fontAlgn="base">
        <a:spcBef>
          <a:spcPct val="20000"/>
        </a:spcBef>
        <a:spcAft>
          <a:spcPct val="0"/>
        </a:spcAft>
        <a:buChar char="»"/>
        <a:defRPr sz="3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2051"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205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7AB4C0D4-FF94-4561-BD69-43BBEC7BDA8E}" type="slidenum">
              <a:rPr lang="en-US" altLang="en-US" sz="1400" smtClean="0"/>
              <a:pPr eaLnBrk="1" hangingPunct="1">
                <a:defRPr/>
              </a:pPr>
              <a:t>1</a:t>
            </a:fld>
            <a:endParaRPr lang="en-US" altLang="en-US" sz="1400" smtClean="0"/>
          </a:p>
        </p:txBody>
      </p:sp>
      <p:pic>
        <p:nvPicPr>
          <p:cNvPr id="2053" name="Picture 2" descr="ERP in Pennsylvan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13" y="1905000"/>
            <a:ext cx="457200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3"/>
          <p:cNvSpPr txBox="1">
            <a:spLocks noChangeArrowheads="1"/>
          </p:cNvSpPr>
          <p:nvPr/>
        </p:nvSpPr>
        <p:spPr bwMode="auto">
          <a:xfrm>
            <a:off x="4114800" y="2133600"/>
            <a:ext cx="4800600" cy="122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423" tIns="37212" rIns="74423" bIns="37212">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eaLnBrk="1" hangingPunct="1">
              <a:spcBef>
                <a:spcPct val="0"/>
              </a:spcBef>
              <a:buFontTx/>
              <a:buNone/>
            </a:pPr>
            <a:r>
              <a:rPr lang="en-US" altLang="en-US" b="1" dirty="0"/>
              <a:t>Travel Workflow Approvals – Tutorial</a:t>
            </a:r>
          </a:p>
          <a:p>
            <a:pPr algn="ctr" eaLnBrk="1" hangingPunct="1">
              <a:spcBef>
                <a:spcPct val="0"/>
              </a:spcBef>
              <a:buFontTx/>
              <a:buNone/>
            </a:pPr>
            <a:endParaRPr lang="en-US" altLang="en-US" sz="1100" dirty="0">
              <a:solidFill>
                <a:schemeClr val="tx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10</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1905000" y="2362200"/>
            <a:ext cx="3733800" cy="762000"/>
          </a:xfrm>
          <a:prstGeom prst="wedgeRectCallout">
            <a:avLst>
              <a:gd name="adj1" fmla="val 64000"/>
              <a:gd name="adj2" fmla="val 18602"/>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As part of reviewing the expense reports, supervisors must review the expense statement by selecting “Get Statement”.  </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11</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9144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1447800" y="2286000"/>
            <a:ext cx="2971800" cy="762000"/>
          </a:xfrm>
          <a:prstGeom prst="wedgeRectCallout">
            <a:avLst>
              <a:gd name="adj1" fmla="val -28566"/>
              <a:gd name="adj2" fmla="val -110050"/>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dirty="0" smtClean="0">
                <a:latin typeface="Trebuchet MS" pitchFamily="34" charset="0"/>
              </a:rPr>
              <a:t>After reviewing the statement, use the back button to return to the </a:t>
            </a:r>
            <a:r>
              <a:rPr lang="en-US" altLang="en-US" sz="1400" b="1" dirty="0" err="1" smtClean="0">
                <a:latin typeface="Trebuchet MS" pitchFamily="34" charset="0"/>
              </a:rPr>
              <a:t>workitem</a:t>
            </a:r>
            <a:r>
              <a:rPr lang="en-US" altLang="en-US" sz="1400" b="1" dirty="0" smtClean="0">
                <a:latin typeface="Trebuchet MS" pitchFamily="34" charset="0"/>
              </a:rPr>
              <a:t>.  </a:t>
            </a:r>
            <a:endParaRPr lang="en-US" altLang="en-US" sz="1400" b="1" dirty="0">
              <a:latin typeface="Trebuchet MS" pitchFamily="34" charset="0"/>
            </a:endParaRP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12</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3200400" y="1905000"/>
            <a:ext cx="2286000" cy="1600200"/>
          </a:xfrm>
          <a:prstGeom prst="wedgeRectCallout">
            <a:avLst>
              <a:gd name="adj1" fmla="val 79037"/>
              <a:gd name="adj2" fmla="val -11241"/>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As part of the approval process, supervisors need to review receipts and personal vehicle mileage justification by selecting “View Attachments”</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16387"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16388"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0F72F7BA-6B68-4877-95EB-C2885E7CD335}" type="slidenum">
              <a:rPr lang="en-US" altLang="en-US" sz="1400" smtClean="0"/>
              <a:pPr eaLnBrk="1" hangingPunct="1">
                <a:defRPr/>
              </a:pPr>
              <a:t>13</a:t>
            </a:fld>
            <a:endParaRPr lang="en-US" altLang="en-US" sz="1400" smtClean="0"/>
          </a:p>
        </p:txBody>
      </p:sp>
      <p:sp>
        <p:nvSpPr>
          <p:cNvPr id="16389" name="Rectangle 2"/>
          <p:cNvSpPr>
            <a:spLocks noGrp="1" noChangeArrowheads="1"/>
          </p:cNvSpPr>
          <p:nvPr>
            <p:ph type="title" idx="4294967295"/>
          </p:nvPr>
        </p:nvSpPr>
        <p:spPr/>
        <p:txBody>
          <a:bodyPr/>
          <a:lstStyle/>
          <a:p>
            <a:pPr eaLnBrk="1" hangingPunct="1"/>
            <a:r>
              <a:rPr lang="en-US" altLang="en-US" sz="3300" smtClean="0"/>
              <a:t>Travel Workflow Approvals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6629400" cy="393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AutoShape 5"/>
          <p:cNvSpPr>
            <a:spLocks noChangeArrowheads="1"/>
          </p:cNvSpPr>
          <p:nvPr/>
        </p:nvSpPr>
        <p:spPr bwMode="auto">
          <a:xfrm>
            <a:off x="2667000" y="3733800"/>
            <a:ext cx="2286000" cy="1447800"/>
          </a:xfrm>
          <a:prstGeom prst="wedgeRectCallout">
            <a:avLst>
              <a:gd name="adj1" fmla="val -25269"/>
              <a:gd name="adj2" fmla="val -108889"/>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Select the document to be displayed by selecting the icon under the Text Search column.  This will open the receipt in a new window.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17411"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17412"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8CC1B92A-DFE5-4244-96D8-0566DA9CFF4B}" type="slidenum">
              <a:rPr lang="en-US" altLang="en-US" sz="1400" smtClean="0"/>
              <a:pPr eaLnBrk="1" hangingPunct="1">
                <a:defRPr/>
              </a:pPr>
              <a:t>14</a:t>
            </a:fld>
            <a:endParaRPr lang="en-US" altLang="en-US" sz="1400" smtClean="0"/>
          </a:p>
        </p:txBody>
      </p:sp>
      <p:sp>
        <p:nvSpPr>
          <p:cNvPr id="17413" name="Rectangle 2"/>
          <p:cNvSpPr>
            <a:spLocks noGrp="1" noChangeArrowheads="1"/>
          </p:cNvSpPr>
          <p:nvPr>
            <p:ph type="title" idx="4294967295"/>
          </p:nvPr>
        </p:nvSpPr>
        <p:spPr/>
        <p:txBody>
          <a:bodyPr/>
          <a:lstStyle/>
          <a:p>
            <a:pPr eaLnBrk="1" hangingPunct="1"/>
            <a:r>
              <a:rPr lang="en-US" altLang="en-US" sz="3300" smtClean="0"/>
              <a:t>Travel Workflow Approvals</a:t>
            </a:r>
          </a:p>
        </p:txBody>
      </p:sp>
      <p:pic>
        <p:nvPicPr>
          <p:cNvPr id="174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19200"/>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15</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3352800" y="2209800"/>
            <a:ext cx="3276600" cy="1447800"/>
          </a:xfrm>
          <a:prstGeom prst="wedgeRectCallout">
            <a:avLst>
              <a:gd name="adj1" fmla="val -16359"/>
              <a:gd name="adj2" fmla="val 112069"/>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If receipts are required, the supervisor needs to confirm they have reviewed the receipts.  If you have confirmed all of the required receipts are attached, select “I Have Reviewed &amp; Verified Receipts”</a:t>
            </a:r>
          </a:p>
        </p:txBody>
      </p:sp>
      <p:sp>
        <p:nvSpPr>
          <p:cNvPr id="9" name="AutoShape 5"/>
          <p:cNvSpPr>
            <a:spLocks noChangeArrowheads="1"/>
          </p:cNvSpPr>
          <p:nvPr/>
        </p:nvSpPr>
        <p:spPr bwMode="auto">
          <a:xfrm>
            <a:off x="533400" y="3679371"/>
            <a:ext cx="2438400" cy="1447800"/>
          </a:xfrm>
          <a:prstGeom prst="wedgeRectCallout">
            <a:avLst>
              <a:gd name="adj1" fmla="val 108912"/>
              <a:gd name="adj2" fmla="val 41412"/>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dirty="0">
                <a:latin typeface="Trebuchet MS" pitchFamily="34" charset="0"/>
              </a:rPr>
              <a:t>If receipts are required, but not attached and there is an approved BCPO exception, select an exception reason by using the drop down menu.</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16</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AutoShape 5"/>
          <p:cNvSpPr>
            <a:spLocks noChangeArrowheads="1"/>
          </p:cNvSpPr>
          <p:nvPr/>
        </p:nvSpPr>
        <p:spPr bwMode="auto">
          <a:xfrm>
            <a:off x="3276600" y="3276600"/>
            <a:ext cx="2514600" cy="1600200"/>
          </a:xfrm>
          <a:prstGeom prst="wedgeRectCallout">
            <a:avLst>
              <a:gd name="adj1" fmla="val -142757"/>
              <a:gd name="adj2" fmla="val 55780"/>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dirty="0">
                <a:latin typeface="Trebuchet MS" pitchFamily="34" charset="0"/>
              </a:rPr>
              <a:t>If mileage justification is required, but not attached and there is an approved BCPO exception, select the exception reason by using the drop down menu. </a:t>
            </a:r>
          </a:p>
        </p:txBody>
      </p:sp>
      <p:sp>
        <p:nvSpPr>
          <p:cNvPr id="9" name="AutoShape 5"/>
          <p:cNvSpPr>
            <a:spLocks noChangeArrowheads="1"/>
          </p:cNvSpPr>
          <p:nvPr/>
        </p:nvSpPr>
        <p:spPr bwMode="auto">
          <a:xfrm>
            <a:off x="228600" y="1600200"/>
            <a:ext cx="3200400" cy="1524000"/>
          </a:xfrm>
          <a:prstGeom prst="wedgeRectCallout">
            <a:avLst>
              <a:gd name="adj1" fmla="val -39278"/>
              <a:gd name="adj2" fmla="val 145954"/>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If personal vehicle mileage justification is required, the supervisor needs to confirm they have reviewed the justification.  If you have confirmed the required justification is attached, select “I Have Reviewed &amp; Verified Mileage”</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17</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1500413" y="3733800"/>
            <a:ext cx="2971800" cy="1447800"/>
          </a:xfrm>
          <a:prstGeom prst="wedgeRectCallout">
            <a:avLst>
              <a:gd name="adj1" fmla="val -42991"/>
              <a:gd name="adj2" fmla="val 92579"/>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After reviewing the Expense Statement and selecting an option in the Receipt Required and Mileage Check sections, the approval button becomes active and you can approve the trip.</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21507"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21508"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7332CDF4-4DD2-4829-A41E-33C60B97E43C}" type="slidenum">
              <a:rPr lang="en-US" altLang="en-US" sz="1400" smtClean="0"/>
              <a:pPr eaLnBrk="1" hangingPunct="1">
                <a:defRPr/>
              </a:pPr>
              <a:t>18</a:t>
            </a:fld>
            <a:endParaRPr lang="en-US" altLang="en-US" sz="1400" smtClean="0"/>
          </a:p>
        </p:txBody>
      </p:sp>
      <p:sp>
        <p:nvSpPr>
          <p:cNvPr id="21509" name="Rectangle 2"/>
          <p:cNvSpPr>
            <a:spLocks noGrp="1" noChangeArrowheads="1"/>
          </p:cNvSpPr>
          <p:nvPr>
            <p:ph type="title" idx="4294967295"/>
          </p:nvPr>
        </p:nvSpPr>
        <p:spPr/>
        <p:txBody>
          <a:bodyPr/>
          <a:lstStyle/>
          <a:p>
            <a:pPr eaLnBrk="1" hangingPunct="1"/>
            <a:r>
              <a:rPr lang="en-US" altLang="en-US" sz="3300" smtClean="0"/>
              <a:t>Travel Workflow Approvals</a:t>
            </a: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7772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AutoShape 5"/>
          <p:cNvSpPr>
            <a:spLocks noChangeArrowheads="1"/>
          </p:cNvSpPr>
          <p:nvPr/>
        </p:nvSpPr>
        <p:spPr bwMode="auto">
          <a:xfrm>
            <a:off x="1219200" y="5181600"/>
            <a:ext cx="3733800" cy="762000"/>
          </a:xfrm>
          <a:prstGeom prst="wedgeRectCallout">
            <a:avLst>
              <a:gd name="adj1" fmla="val -12222"/>
              <a:gd name="adj2" fmla="val -76111"/>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Select “Yes” to approve and certify expenses claimed were incurred in accordance with Commonwealth policy.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22531"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22532"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0F454262-62D1-44F5-A84A-FE2F47677C15}" type="slidenum">
              <a:rPr lang="en-US" altLang="en-US" sz="1400" smtClean="0"/>
              <a:pPr eaLnBrk="1" hangingPunct="1">
                <a:defRPr/>
              </a:pPr>
              <a:t>19</a:t>
            </a:fld>
            <a:endParaRPr lang="en-US" altLang="en-US" sz="1400" smtClean="0"/>
          </a:p>
        </p:txBody>
      </p:sp>
      <p:sp>
        <p:nvSpPr>
          <p:cNvPr id="22533" name="Rectangle 2"/>
          <p:cNvSpPr>
            <a:spLocks noGrp="1" noChangeArrowheads="1"/>
          </p:cNvSpPr>
          <p:nvPr>
            <p:ph type="title" idx="4294967295"/>
          </p:nvPr>
        </p:nvSpPr>
        <p:spPr/>
        <p:txBody>
          <a:bodyPr/>
          <a:lstStyle/>
          <a:p>
            <a:pPr eaLnBrk="1" hangingPunct="1"/>
            <a:r>
              <a:rPr lang="en-US" altLang="en-US" sz="3300" smtClean="0"/>
              <a:t>Travel Workflow Approvals</a:t>
            </a:r>
          </a:p>
        </p:txBody>
      </p:sp>
      <p:pic>
        <p:nvPicPr>
          <p:cNvPr id="225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19200"/>
            <a:ext cx="9144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AutoShape 5"/>
          <p:cNvSpPr>
            <a:spLocks noChangeArrowheads="1"/>
          </p:cNvSpPr>
          <p:nvPr/>
        </p:nvSpPr>
        <p:spPr bwMode="auto">
          <a:xfrm>
            <a:off x="1143000" y="3581400"/>
            <a:ext cx="4419600" cy="1371600"/>
          </a:xfrm>
          <a:prstGeom prst="wedgeRectCallout">
            <a:avLst>
              <a:gd name="adj1" fmla="val -49741"/>
              <a:gd name="adj2" fmla="val -140292"/>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Work item has been successfully acted upon.  If you have further ESS transactions to complete, return to the ESS home menu by selecting “ESS Home” on the left hand menu bar.  If not, exit ESS by selecting “Log Off”.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3075"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3076"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1F70001E-B4B2-4544-9E6E-1E20A5DB420B}" type="slidenum">
              <a:rPr lang="en-US" altLang="en-US" sz="1400" smtClean="0"/>
              <a:pPr eaLnBrk="1" hangingPunct="1">
                <a:defRPr/>
              </a:pPr>
              <a:t>2</a:t>
            </a:fld>
            <a:endParaRPr lang="en-US" altLang="en-US" sz="1400" smtClean="0"/>
          </a:p>
        </p:txBody>
      </p:sp>
      <p:sp>
        <p:nvSpPr>
          <p:cNvPr id="3077" name="Rectangle 2"/>
          <p:cNvSpPr>
            <a:spLocks noGrp="1" noChangeArrowheads="1"/>
          </p:cNvSpPr>
          <p:nvPr>
            <p:ph type="title" idx="4294967295"/>
          </p:nvPr>
        </p:nvSpPr>
        <p:spPr/>
        <p:txBody>
          <a:bodyPr/>
          <a:lstStyle/>
          <a:p>
            <a:pPr eaLnBrk="1" hangingPunct="1"/>
            <a:r>
              <a:rPr lang="en-US" altLang="en-US" sz="3300" smtClean="0"/>
              <a:t>Tips and Tricks</a:t>
            </a:r>
          </a:p>
        </p:txBody>
      </p:sp>
      <p:sp>
        <p:nvSpPr>
          <p:cNvPr id="3078" name="Rectangle 3"/>
          <p:cNvSpPr>
            <a:spLocks noChangeArrowheads="1"/>
          </p:cNvSpPr>
          <p:nvPr/>
        </p:nvSpPr>
        <p:spPr bwMode="auto">
          <a:xfrm>
            <a:off x="304800" y="1206500"/>
            <a:ext cx="8656638"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9118" tIns="64559" rIns="129118" bIns="64559"/>
          <a:lstStyle>
            <a:lvl1pPr marL="46038" indent="-4603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eaLnBrk="1" hangingPunct="1">
              <a:lnSpc>
                <a:spcPct val="90000"/>
              </a:lnSpc>
              <a:buFontTx/>
              <a:buNone/>
            </a:pPr>
            <a:r>
              <a:rPr lang="en-US" altLang="en-US"/>
              <a:t>Tips and Tricks</a:t>
            </a:r>
          </a:p>
          <a:p>
            <a:pPr eaLnBrk="1" hangingPunct="1">
              <a:lnSpc>
                <a:spcPct val="90000"/>
              </a:lnSpc>
              <a:buFontTx/>
              <a:buNone/>
            </a:pPr>
            <a:endParaRPr lang="en-US" altLang="en-US" sz="1600"/>
          </a:p>
          <a:p>
            <a:pPr eaLnBrk="1" hangingPunct="1">
              <a:lnSpc>
                <a:spcPct val="90000"/>
              </a:lnSpc>
            </a:pPr>
            <a:r>
              <a:rPr lang="en-US" altLang="en-US"/>
              <a:t>Supervisors can use either ESS or SAP to act upon work items</a:t>
            </a:r>
          </a:p>
          <a:p>
            <a:pPr eaLnBrk="1" hangingPunct="1">
              <a:lnSpc>
                <a:spcPct val="90000"/>
              </a:lnSpc>
            </a:pPr>
            <a:endParaRPr lang="en-US" altLang="en-US" sz="1600"/>
          </a:p>
          <a:p>
            <a:pPr eaLnBrk="1" hangingPunct="1">
              <a:lnSpc>
                <a:spcPct val="90000"/>
              </a:lnSpc>
            </a:pPr>
            <a:r>
              <a:rPr lang="en-US" altLang="en-US"/>
              <a:t>Supervisors can Disapprove, Process Later or Replace the work item at any time</a:t>
            </a:r>
          </a:p>
          <a:p>
            <a:pPr eaLnBrk="1" hangingPunct="1">
              <a:lnSpc>
                <a:spcPct val="90000"/>
              </a:lnSpc>
            </a:pPr>
            <a:endParaRPr lang="en-US" altLang="en-US" sz="1600"/>
          </a:p>
          <a:p>
            <a:pPr eaLnBrk="1" hangingPunct="1">
              <a:lnSpc>
                <a:spcPct val="90000"/>
              </a:lnSpc>
            </a:pPr>
            <a:r>
              <a:rPr lang="en-US" altLang="en-US"/>
              <a:t>Supervisors can only Approve after first reviewing the Expense Statement and, if required, verifying mileage and receipts</a:t>
            </a:r>
          </a:p>
          <a:p>
            <a:pPr eaLnBrk="1" hangingPunct="1">
              <a:lnSpc>
                <a:spcPct val="90000"/>
              </a:lnSpc>
            </a:pPr>
            <a:endParaRPr lang="en-US" altLang="en-US" sz="1600"/>
          </a:p>
          <a:p>
            <a:pPr eaLnBrk="1" hangingPunct="1">
              <a:lnSpc>
                <a:spcPct val="90000"/>
              </a:lnSpc>
            </a:pPr>
            <a:endParaRPr lang="en-US" altLang="en-US"/>
          </a:p>
          <a:p>
            <a:pPr eaLnBrk="1" hangingPunct="1">
              <a:lnSpc>
                <a:spcPct val="90000"/>
              </a:lnSpc>
            </a:pPr>
            <a:endParaRPr lang="en-US" altLang="en-US" sz="1600"/>
          </a:p>
          <a:p>
            <a:pPr eaLnBrk="1" hangingPunct="1">
              <a:lnSpc>
                <a:spcPct val="90000"/>
              </a:lnSpc>
            </a:pPr>
            <a:endParaRPr lang="en-US" altLang="en-US"/>
          </a:p>
          <a:p>
            <a:pPr eaLnBrk="1" hangingPunct="1">
              <a:lnSpc>
                <a:spcPct val="90000"/>
              </a:lnSpc>
            </a:pPr>
            <a:endParaRPr lang="en-US" altLang="en-US"/>
          </a:p>
          <a:p>
            <a:pPr eaLnBrk="1" hangingPunct="1">
              <a:lnSpc>
                <a:spcPct val="90000"/>
              </a:lnSpc>
              <a:buFontTx/>
              <a:buNone/>
            </a:pPr>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23555"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23556"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5118BE7E-4260-490E-99A7-01E0EAA07C72}" type="slidenum">
              <a:rPr lang="en-US" altLang="en-US" sz="1400" smtClean="0"/>
              <a:pPr eaLnBrk="1" hangingPunct="1">
                <a:defRPr/>
              </a:pPr>
              <a:t>20</a:t>
            </a:fld>
            <a:endParaRPr lang="en-US" altLang="en-US" sz="1400" smtClean="0"/>
          </a:p>
        </p:txBody>
      </p:sp>
      <p:sp>
        <p:nvSpPr>
          <p:cNvPr id="23557" name="Rectangle 2"/>
          <p:cNvSpPr>
            <a:spLocks noGrp="1" noChangeArrowheads="1"/>
          </p:cNvSpPr>
          <p:nvPr>
            <p:ph type="title" idx="4294967295"/>
          </p:nvPr>
        </p:nvSpPr>
        <p:spPr/>
        <p:txBody>
          <a:bodyPr/>
          <a:lstStyle/>
          <a:p>
            <a:r>
              <a:rPr lang="en-US" altLang="en-US" sz="3300" smtClean="0"/>
              <a:t>Additional Resources</a:t>
            </a:r>
          </a:p>
        </p:txBody>
      </p:sp>
      <p:sp>
        <p:nvSpPr>
          <p:cNvPr id="23558" name="Rectangle 3"/>
          <p:cNvSpPr>
            <a:spLocks noGrp="1" noChangeArrowheads="1"/>
          </p:cNvSpPr>
          <p:nvPr>
            <p:ph type="body" idx="4294967295"/>
          </p:nvPr>
        </p:nvSpPr>
        <p:spPr>
          <a:xfrm>
            <a:off x="182563" y="1333500"/>
            <a:ext cx="8716962" cy="4456113"/>
          </a:xfrm>
        </p:spPr>
        <p:txBody>
          <a:bodyPr/>
          <a:lstStyle/>
          <a:p>
            <a:pPr marL="0" indent="0">
              <a:lnSpc>
                <a:spcPct val="90000"/>
              </a:lnSpc>
              <a:spcBef>
                <a:spcPct val="0"/>
              </a:spcBef>
              <a:buFontTx/>
              <a:buNone/>
            </a:pPr>
            <a:r>
              <a:rPr lang="en-US" altLang="en-US" smtClean="0"/>
              <a:t>Need help?</a:t>
            </a:r>
          </a:p>
          <a:p>
            <a:pPr marL="0" indent="0">
              <a:lnSpc>
                <a:spcPct val="90000"/>
              </a:lnSpc>
              <a:spcBef>
                <a:spcPct val="0"/>
              </a:spcBef>
              <a:buFontTx/>
              <a:buNone/>
            </a:pPr>
            <a:endParaRPr lang="en-US" altLang="en-US" smtClean="0"/>
          </a:p>
          <a:p>
            <a:pPr marL="0" indent="0">
              <a:lnSpc>
                <a:spcPct val="90000"/>
              </a:lnSpc>
              <a:spcBef>
                <a:spcPct val="0"/>
              </a:spcBef>
              <a:buFontTx/>
              <a:buNone/>
            </a:pPr>
            <a:r>
              <a:rPr lang="en-US" altLang="en-US" smtClean="0"/>
              <a:t>Contact the Travel Expense Help Desk:</a:t>
            </a:r>
          </a:p>
          <a:p>
            <a:pPr marL="0" indent="0">
              <a:lnSpc>
                <a:spcPct val="90000"/>
              </a:lnSpc>
              <a:spcBef>
                <a:spcPct val="0"/>
              </a:spcBef>
              <a:buFontTx/>
              <a:buNone/>
            </a:pPr>
            <a:endParaRPr lang="en-US" altLang="en-US" smtClean="0"/>
          </a:p>
          <a:p>
            <a:pPr marL="0" indent="0">
              <a:lnSpc>
                <a:spcPct val="90000"/>
              </a:lnSpc>
              <a:spcBef>
                <a:spcPct val="0"/>
              </a:spcBef>
            </a:pPr>
            <a:r>
              <a:rPr lang="en-US" altLang="en-US" smtClean="0"/>
              <a:t> 1-800-824-0626 outside the Harrisburg area</a:t>
            </a:r>
          </a:p>
          <a:p>
            <a:pPr marL="0" indent="0">
              <a:lnSpc>
                <a:spcPct val="90000"/>
              </a:lnSpc>
              <a:spcBef>
                <a:spcPct val="0"/>
              </a:spcBef>
            </a:pPr>
            <a:r>
              <a:rPr lang="en-US" altLang="en-US" smtClean="0"/>
              <a:t> 717-346-3401 within the Harrisburg area</a:t>
            </a:r>
          </a:p>
          <a:p>
            <a:pPr marL="0" indent="0">
              <a:lnSpc>
                <a:spcPct val="90000"/>
              </a:lnSpc>
              <a:spcBef>
                <a:spcPct val="0"/>
              </a:spcBef>
            </a:pPr>
            <a:endParaRPr lang="en-US" altLang="en-US" smtClean="0"/>
          </a:p>
          <a:p>
            <a:pPr marL="0" indent="0">
              <a:lnSpc>
                <a:spcPct val="90000"/>
              </a:lnSpc>
              <a:spcBef>
                <a:spcPct val="0"/>
              </a:spcBef>
            </a:pPr>
            <a:r>
              <a:rPr lang="en-US" altLang="en-US" u="sng" smtClean="0"/>
              <a:t>Co-travelaudits@pa.gov</a:t>
            </a:r>
          </a:p>
          <a:p>
            <a:pPr marL="0" indent="0">
              <a:lnSpc>
                <a:spcPct val="90000"/>
              </a:lnSpc>
              <a:spcBef>
                <a:spcPct val="0"/>
              </a:spcBef>
            </a:pPr>
            <a:endParaRPr lang="en-US" altLang="en-US" u="sng"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4099"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4100"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B5C1C05E-7A04-44DE-BD7F-6D2031A0E0C2}" type="slidenum">
              <a:rPr lang="en-US" altLang="en-US" sz="1400" smtClean="0"/>
              <a:pPr eaLnBrk="1" hangingPunct="1">
                <a:defRPr/>
              </a:pPr>
              <a:t>3</a:t>
            </a:fld>
            <a:endParaRPr lang="en-US" altLang="en-US" sz="1400" smtClean="0"/>
          </a:p>
        </p:txBody>
      </p:sp>
      <p:sp>
        <p:nvSpPr>
          <p:cNvPr id="4101" name="Rectangle 2"/>
          <p:cNvSpPr>
            <a:spLocks noGrp="1" noChangeArrowheads="1"/>
          </p:cNvSpPr>
          <p:nvPr>
            <p:ph type="title" idx="4294967295"/>
          </p:nvPr>
        </p:nvSpPr>
        <p:spPr/>
        <p:txBody>
          <a:bodyPr/>
          <a:lstStyle/>
          <a:p>
            <a:pPr eaLnBrk="1" hangingPunct="1"/>
            <a:r>
              <a:rPr lang="en-US" altLang="en-US" sz="3300" smtClean="0"/>
              <a:t>Tips and Tricks</a:t>
            </a:r>
          </a:p>
        </p:txBody>
      </p:sp>
      <p:sp>
        <p:nvSpPr>
          <p:cNvPr id="4102" name="Rectangle 3"/>
          <p:cNvSpPr>
            <a:spLocks noChangeArrowheads="1"/>
          </p:cNvSpPr>
          <p:nvPr/>
        </p:nvSpPr>
        <p:spPr bwMode="auto">
          <a:xfrm>
            <a:off x="304800" y="1206500"/>
            <a:ext cx="8656638"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9118" tIns="64559" rIns="129118" bIns="64559"/>
          <a:lstStyle>
            <a:lvl1pPr marL="46038" indent="-4603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eaLnBrk="1" hangingPunct="1">
              <a:lnSpc>
                <a:spcPct val="90000"/>
              </a:lnSpc>
              <a:buFontTx/>
              <a:buNone/>
            </a:pPr>
            <a:r>
              <a:rPr lang="en-US" altLang="en-US" dirty="0"/>
              <a:t>Tips and Tricks Continued</a:t>
            </a:r>
          </a:p>
          <a:p>
            <a:pPr eaLnBrk="1" hangingPunct="1">
              <a:lnSpc>
                <a:spcPct val="90000"/>
              </a:lnSpc>
              <a:buFontTx/>
              <a:buNone/>
            </a:pPr>
            <a:endParaRPr lang="en-US" altLang="en-US" sz="1600" dirty="0"/>
          </a:p>
          <a:p>
            <a:pPr eaLnBrk="1" hangingPunct="1">
              <a:lnSpc>
                <a:spcPct val="90000"/>
              </a:lnSpc>
            </a:pPr>
            <a:r>
              <a:rPr lang="en-US" altLang="en-US" dirty="0"/>
              <a:t>Supervisors have the ability to attach receipts</a:t>
            </a:r>
          </a:p>
          <a:p>
            <a:pPr eaLnBrk="1" hangingPunct="1">
              <a:lnSpc>
                <a:spcPct val="90000"/>
              </a:lnSpc>
            </a:pPr>
            <a:endParaRPr lang="en-US" altLang="en-US" sz="1600" dirty="0"/>
          </a:p>
          <a:p>
            <a:pPr eaLnBrk="1" hangingPunct="1">
              <a:lnSpc>
                <a:spcPct val="90000"/>
              </a:lnSpc>
            </a:pPr>
            <a:r>
              <a:rPr lang="en-US" altLang="en-US" dirty="0" smtClean="0"/>
              <a:t>Supervisors </a:t>
            </a:r>
            <a:r>
              <a:rPr lang="en-US" altLang="en-US" dirty="0"/>
              <a:t>will </a:t>
            </a:r>
            <a:r>
              <a:rPr lang="en-US" altLang="en-US" dirty="0" smtClean="0"/>
              <a:t>receive </a:t>
            </a:r>
            <a:r>
              <a:rPr lang="en-US" altLang="en-US" dirty="0"/>
              <a:t>an email notification that they have expense reports pending review and approval</a:t>
            </a:r>
          </a:p>
          <a:p>
            <a:pPr eaLnBrk="1" hangingPunct="1">
              <a:lnSpc>
                <a:spcPct val="90000"/>
              </a:lnSpc>
            </a:pPr>
            <a:endParaRPr lang="en-US" altLang="en-US" sz="1600"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buFontTx/>
              <a:buNone/>
            </a:pP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4</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12985"/>
            <a:ext cx="9143999"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AutoShape 5"/>
          <p:cNvSpPr>
            <a:spLocks noChangeArrowheads="1"/>
          </p:cNvSpPr>
          <p:nvPr/>
        </p:nvSpPr>
        <p:spPr bwMode="auto">
          <a:xfrm>
            <a:off x="2145323" y="1746738"/>
            <a:ext cx="1371600" cy="381000"/>
          </a:xfrm>
          <a:prstGeom prst="wedgeRectCallout">
            <a:avLst>
              <a:gd name="adj1" fmla="val 88097"/>
              <a:gd name="adj2" fmla="val -10718"/>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Execute icon</a:t>
            </a:r>
          </a:p>
        </p:txBody>
      </p:sp>
      <p:sp>
        <p:nvSpPr>
          <p:cNvPr id="11" name="AutoShape 5"/>
          <p:cNvSpPr>
            <a:spLocks noChangeArrowheads="1"/>
          </p:cNvSpPr>
          <p:nvPr/>
        </p:nvSpPr>
        <p:spPr bwMode="auto">
          <a:xfrm>
            <a:off x="4267200" y="3429000"/>
            <a:ext cx="3733800" cy="762000"/>
          </a:xfrm>
          <a:prstGeom prst="wedgeRectCallout">
            <a:avLst>
              <a:gd name="adj1" fmla="val -19079"/>
              <a:gd name="adj2" fmla="val -114009"/>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This is how the SAP inbox appears.  If you are using SAP GUI for approval, select the item and then select the execute icon.</a:t>
            </a:r>
          </a:p>
        </p:txBody>
      </p:sp>
    </p:spTree>
    <p:extLst>
      <p:ext uri="{BB962C8B-B14F-4D97-AF65-F5344CB8AC3E}">
        <p14:creationId xmlns:p14="http://schemas.microsoft.com/office/powerpoint/2010/main" val="96409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6147"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6148"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09ECDEEC-5329-47F9-B483-1509E380C769}" type="slidenum">
              <a:rPr lang="en-US" altLang="en-US" sz="1400" smtClean="0"/>
              <a:pPr eaLnBrk="1" hangingPunct="1">
                <a:defRPr/>
              </a:pPr>
              <a:t>5</a:t>
            </a:fld>
            <a:endParaRPr lang="en-US" altLang="en-US" sz="1400" smtClean="0"/>
          </a:p>
        </p:txBody>
      </p:sp>
      <p:sp>
        <p:nvSpPr>
          <p:cNvPr id="6149" name="Rectangle 2"/>
          <p:cNvSpPr>
            <a:spLocks noGrp="1" noChangeArrowheads="1"/>
          </p:cNvSpPr>
          <p:nvPr>
            <p:ph type="title" idx="4294967295"/>
          </p:nvPr>
        </p:nvSpPr>
        <p:spPr/>
        <p:txBody>
          <a:bodyPr/>
          <a:lstStyle/>
          <a:p>
            <a:pPr eaLnBrk="1" hangingPunct="1"/>
            <a:r>
              <a:rPr lang="en-US" altLang="en-US" sz="3300" smtClean="0"/>
              <a:t>Travel Workflow Approvals</a:t>
            </a:r>
          </a:p>
        </p:txBody>
      </p:sp>
      <p:pic>
        <p:nvPicPr>
          <p:cNvPr id="61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AutoShape 5"/>
          <p:cNvSpPr>
            <a:spLocks noChangeArrowheads="1"/>
          </p:cNvSpPr>
          <p:nvPr/>
        </p:nvSpPr>
        <p:spPr bwMode="auto">
          <a:xfrm>
            <a:off x="3048000" y="4800600"/>
            <a:ext cx="3733800" cy="990600"/>
          </a:xfrm>
          <a:prstGeom prst="wedgeRectCallout">
            <a:avLst>
              <a:gd name="adj1" fmla="val -24657"/>
              <a:gd name="adj2" fmla="val -76509"/>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This is how the ESS Universal Worklist appears.  If you are using ESS to complete approvals, select the trip by clicking on the subject text.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6</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219200"/>
            <a:ext cx="9067800" cy="4724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3048000" y="4800600"/>
            <a:ext cx="3733800" cy="990600"/>
          </a:xfrm>
          <a:prstGeom prst="wedgeRectCallout">
            <a:avLst>
              <a:gd name="adj1" fmla="val -42239"/>
              <a:gd name="adj2" fmla="val -140414"/>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dirty="0">
                <a:latin typeface="Trebuchet MS" pitchFamily="34" charset="0"/>
              </a:rPr>
              <a:t>This is how the ESS Universal </a:t>
            </a:r>
            <a:r>
              <a:rPr lang="en-US" altLang="en-US" sz="1400" b="1" dirty="0" err="1">
                <a:latin typeface="Trebuchet MS" pitchFamily="34" charset="0"/>
              </a:rPr>
              <a:t>Worklist</a:t>
            </a:r>
            <a:r>
              <a:rPr lang="en-US" altLang="en-US" sz="1400" b="1" dirty="0">
                <a:latin typeface="Trebuchet MS" pitchFamily="34" charset="0"/>
              </a:rPr>
              <a:t> appears.  If you are using ESS to complete approvals, select the trip by </a:t>
            </a:r>
            <a:r>
              <a:rPr lang="en-US" altLang="en-US" sz="1400" b="1" dirty="0" smtClean="0">
                <a:latin typeface="Trebuchet MS" pitchFamily="34" charset="0"/>
              </a:rPr>
              <a:t>double clicking </a:t>
            </a:r>
            <a:r>
              <a:rPr lang="en-US" altLang="en-US" sz="1400" b="1" dirty="0">
                <a:latin typeface="Trebuchet MS" pitchFamily="34" charset="0"/>
              </a:rPr>
              <a:t>on the subject text.</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7</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5029199" y="1143000"/>
            <a:ext cx="4114799" cy="685800"/>
          </a:xfrm>
          <a:prstGeom prst="wedgeRectCallout">
            <a:avLst>
              <a:gd name="adj1" fmla="val -77046"/>
              <a:gd name="adj2" fmla="val 56694"/>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The left hand side of the work item contains information for the employee and a high level overview of the expense report.</a:t>
            </a:r>
          </a:p>
        </p:txBody>
      </p:sp>
      <p:sp>
        <p:nvSpPr>
          <p:cNvPr id="8" name="AutoShape 5"/>
          <p:cNvSpPr>
            <a:spLocks noChangeArrowheads="1"/>
          </p:cNvSpPr>
          <p:nvPr/>
        </p:nvSpPr>
        <p:spPr bwMode="auto">
          <a:xfrm>
            <a:off x="5867400" y="3581400"/>
            <a:ext cx="2819400" cy="990600"/>
          </a:xfrm>
          <a:prstGeom prst="wedgeRectCallout">
            <a:avLst>
              <a:gd name="adj1" fmla="val -12639"/>
              <a:gd name="adj2" fmla="val -105281"/>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The right hand side of the work item contains the options for reviewing the expense statement and receipts.</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8</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5181600" y="2133600"/>
            <a:ext cx="2971800" cy="1600200"/>
          </a:xfrm>
          <a:prstGeom prst="wedgeRectCallout">
            <a:avLst>
              <a:gd name="adj1" fmla="val -148"/>
              <a:gd name="adj2" fmla="val 78009"/>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The receipts verification box will only appear if receipts are required to be attached when submitting the expense report.  The supervisor can review the current policy by selecting the information icon.</a:t>
            </a:r>
          </a:p>
        </p:txBody>
      </p:sp>
      <p:sp>
        <p:nvSpPr>
          <p:cNvPr id="9" name="AutoShape 5"/>
          <p:cNvSpPr>
            <a:spLocks noChangeArrowheads="1"/>
          </p:cNvSpPr>
          <p:nvPr/>
        </p:nvSpPr>
        <p:spPr bwMode="auto">
          <a:xfrm>
            <a:off x="990600" y="2133600"/>
            <a:ext cx="3429000" cy="1600200"/>
          </a:xfrm>
          <a:prstGeom prst="wedgeRectCallout">
            <a:avLst>
              <a:gd name="adj1" fmla="val -11958"/>
              <a:gd name="adj2" fmla="val 80903"/>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dirty="0">
                <a:latin typeface="Trebuchet MS" pitchFamily="34" charset="0"/>
              </a:rPr>
              <a:t>The mileage verification box will only appear if the supervisor is required to verify personal vehicle mileage claimed is in accordance with policy.  The supervisor can review the current policy by selecting the information icon.</a:t>
            </a:r>
          </a:p>
        </p:txBody>
      </p:sp>
      <p:sp>
        <p:nvSpPr>
          <p:cNvPr id="10" name="AutoShape 5"/>
          <p:cNvSpPr>
            <a:spLocks noChangeArrowheads="1"/>
          </p:cNvSpPr>
          <p:nvPr/>
        </p:nvSpPr>
        <p:spPr bwMode="auto">
          <a:xfrm>
            <a:off x="3276600" y="4724400"/>
            <a:ext cx="1600200" cy="533400"/>
          </a:xfrm>
          <a:prstGeom prst="wedgeRectCallout">
            <a:avLst>
              <a:gd name="adj1" fmla="val -6366"/>
              <a:gd name="adj2" fmla="val -105713"/>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dirty="0" smtClean="0">
                <a:latin typeface="Trebuchet MS" pitchFamily="34" charset="0"/>
              </a:rPr>
              <a:t>Policy information </a:t>
            </a:r>
            <a:r>
              <a:rPr lang="en-US" altLang="en-US" sz="1400" b="1" dirty="0">
                <a:latin typeface="Trebuchet MS" pitchFamily="34" charset="0"/>
              </a:rPr>
              <a:t>icon</a:t>
            </a:r>
          </a:p>
        </p:txBody>
      </p:sp>
      <p:sp>
        <p:nvSpPr>
          <p:cNvPr id="11" name="AutoShape 5"/>
          <p:cNvSpPr>
            <a:spLocks noChangeArrowheads="1"/>
          </p:cNvSpPr>
          <p:nvPr/>
        </p:nvSpPr>
        <p:spPr bwMode="auto">
          <a:xfrm>
            <a:off x="7086600" y="4724400"/>
            <a:ext cx="1600200" cy="533400"/>
          </a:xfrm>
          <a:prstGeom prst="wedgeRectCallout">
            <a:avLst>
              <a:gd name="adj1" fmla="val -6366"/>
              <a:gd name="adj2" fmla="val -105713"/>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dirty="0" smtClean="0">
                <a:latin typeface="Trebuchet MS" pitchFamily="34" charset="0"/>
              </a:rPr>
              <a:t>Policy information </a:t>
            </a:r>
            <a:r>
              <a:rPr lang="en-US" altLang="en-US" sz="1400" b="1" dirty="0">
                <a:latin typeface="Trebuchet MS" pitchFamily="34" charset="0"/>
              </a:rPr>
              <a:t>icon</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6/15/2015</a:t>
            </a:r>
          </a:p>
        </p:txBody>
      </p:sp>
      <p:sp>
        <p:nvSpPr>
          <p:cNvPr id="5123" name="Rectangle 5"/>
          <p:cNvSpPr>
            <a:spLocks noGrp="1" noChangeArrowheads="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smtClean="0"/>
              <a:t>Travel Workflow Approvals ECC 6.03 vers 2.0 </a:t>
            </a:r>
          </a:p>
        </p:txBody>
      </p:sp>
      <p:sp>
        <p:nvSpPr>
          <p:cNvPr id="5124" name="Rectangle 6"/>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44538" eaLnBrk="0" hangingPunct="0">
              <a:defRPr sz="2400">
                <a:solidFill>
                  <a:schemeClr val="tx1"/>
                </a:solidFill>
                <a:latin typeface="Times New Roman" pitchFamily="18" charset="0"/>
              </a:defRPr>
            </a:lvl1pPr>
            <a:lvl2pPr marL="742950" indent="-285750" defTabSz="744538" eaLnBrk="0" hangingPunct="0">
              <a:defRPr sz="2400">
                <a:solidFill>
                  <a:schemeClr val="tx1"/>
                </a:solidFill>
                <a:latin typeface="Times New Roman" pitchFamily="18" charset="0"/>
              </a:defRPr>
            </a:lvl2pPr>
            <a:lvl3pPr marL="1143000" indent="-228600" defTabSz="744538" eaLnBrk="0" hangingPunct="0">
              <a:defRPr sz="2400">
                <a:solidFill>
                  <a:schemeClr val="tx1"/>
                </a:solidFill>
                <a:latin typeface="Times New Roman" pitchFamily="18" charset="0"/>
              </a:defRPr>
            </a:lvl3pPr>
            <a:lvl4pPr marL="1600200" indent="-228600" defTabSz="744538" eaLnBrk="0" hangingPunct="0">
              <a:defRPr sz="2400">
                <a:solidFill>
                  <a:schemeClr val="tx1"/>
                </a:solidFill>
                <a:latin typeface="Times New Roman" pitchFamily="18" charset="0"/>
              </a:defRPr>
            </a:lvl4pPr>
            <a:lvl5pPr marL="2057400" indent="-228600" defTabSz="744538" eaLnBrk="0" hangingPunct="0">
              <a:defRPr sz="2400">
                <a:solidFill>
                  <a:schemeClr val="tx1"/>
                </a:solidFill>
                <a:latin typeface="Times New Roman" pitchFamily="18" charset="0"/>
              </a:defRPr>
            </a:lvl5pPr>
            <a:lvl6pPr marL="2514600" indent="-228600" defTabSz="744538" eaLnBrk="0" fontAlgn="base" hangingPunct="0">
              <a:spcBef>
                <a:spcPct val="0"/>
              </a:spcBef>
              <a:spcAft>
                <a:spcPct val="0"/>
              </a:spcAft>
              <a:defRPr sz="2400">
                <a:solidFill>
                  <a:schemeClr val="tx1"/>
                </a:solidFill>
                <a:latin typeface="Times New Roman" pitchFamily="18" charset="0"/>
              </a:defRPr>
            </a:lvl6pPr>
            <a:lvl7pPr marL="2971800" indent="-228600" defTabSz="744538" eaLnBrk="0" fontAlgn="base" hangingPunct="0">
              <a:spcBef>
                <a:spcPct val="0"/>
              </a:spcBef>
              <a:spcAft>
                <a:spcPct val="0"/>
              </a:spcAft>
              <a:defRPr sz="2400">
                <a:solidFill>
                  <a:schemeClr val="tx1"/>
                </a:solidFill>
                <a:latin typeface="Times New Roman" pitchFamily="18" charset="0"/>
              </a:defRPr>
            </a:lvl7pPr>
            <a:lvl8pPr marL="3429000" indent="-228600" defTabSz="744538" eaLnBrk="0" fontAlgn="base" hangingPunct="0">
              <a:spcBef>
                <a:spcPct val="0"/>
              </a:spcBef>
              <a:spcAft>
                <a:spcPct val="0"/>
              </a:spcAft>
              <a:defRPr sz="2400">
                <a:solidFill>
                  <a:schemeClr val="tx1"/>
                </a:solidFill>
                <a:latin typeface="Times New Roman" pitchFamily="18" charset="0"/>
              </a:defRPr>
            </a:lvl8pPr>
            <a:lvl9pPr marL="3886200" indent="-228600" defTabSz="744538"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A75AF1C-C5B5-4963-8C87-909849FCA8D4}" type="slidenum">
              <a:rPr lang="en-US" altLang="en-US" sz="1400" smtClean="0"/>
              <a:pPr eaLnBrk="1" hangingPunct="1">
                <a:defRPr/>
              </a:pPr>
              <a:t>9</a:t>
            </a:fld>
            <a:endParaRPr lang="en-US" altLang="en-US" sz="1400" smtClean="0"/>
          </a:p>
        </p:txBody>
      </p:sp>
      <p:sp>
        <p:nvSpPr>
          <p:cNvPr id="5125" name="Rectangle 2"/>
          <p:cNvSpPr>
            <a:spLocks noGrp="1" noChangeArrowheads="1"/>
          </p:cNvSpPr>
          <p:nvPr>
            <p:ph type="title" idx="4294967295"/>
          </p:nvPr>
        </p:nvSpPr>
        <p:spPr/>
        <p:txBody>
          <a:bodyPr/>
          <a:lstStyle/>
          <a:p>
            <a:pPr eaLnBrk="1" hangingPunct="1"/>
            <a:r>
              <a:rPr lang="en-US" altLang="en-US" sz="3300" smtClean="0"/>
              <a:t>SAP GUI Business Workplace Inbox</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3999"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5"/>
          <p:cNvSpPr>
            <a:spLocks noChangeArrowheads="1"/>
          </p:cNvSpPr>
          <p:nvPr/>
        </p:nvSpPr>
        <p:spPr bwMode="auto">
          <a:xfrm>
            <a:off x="2024743" y="3962400"/>
            <a:ext cx="2971800" cy="990600"/>
          </a:xfrm>
          <a:prstGeom prst="wedgeRectCallout">
            <a:avLst>
              <a:gd name="adj1" fmla="val -1704"/>
              <a:gd name="adj2" fmla="val 134639"/>
            </a:avLst>
          </a:prstGeom>
          <a:solidFill>
            <a:srgbClr val="FFFF00"/>
          </a:solidFill>
          <a:ln w="9525">
            <a:solidFill>
              <a:srgbClr val="000000"/>
            </a:solidFill>
            <a:miter lim="800000"/>
            <a:headEnd/>
            <a:tailEnd/>
          </a:ln>
        </p:spPr>
        <p:txBody>
          <a:bodyPr lIns="91429" tIns="45714" rIns="91429" bIns="4571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3200">
                <a:solidFill>
                  <a:schemeClr val="tx1"/>
                </a:solidFill>
                <a:latin typeface="Arial" charset="0"/>
              </a:defRPr>
            </a:lvl2pPr>
            <a:lvl3pPr marL="1143000" indent="-228600" eaLnBrk="0" hangingPunct="0">
              <a:spcBef>
                <a:spcPct val="20000"/>
              </a:spcBef>
              <a:buChar char="•"/>
              <a:defRPr sz="3200">
                <a:solidFill>
                  <a:schemeClr val="tx1"/>
                </a:solidFill>
                <a:latin typeface="Arial" charset="0"/>
              </a:defRPr>
            </a:lvl3pPr>
            <a:lvl4pPr marL="1600200" indent="-228600" eaLnBrk="0" hangingPunct="0">
              <a:spcBef>
                <a:spcPct val="20000"/>
              </a:spcBef>
              <a:buChar char="–"/>
              <a:defRPr sz="3200">
                <a:solidFill>
                  <a:schemeClr val="tx1"/>
                </a:solidFill>
                <a:latin typeface="Arial" charset="0"/>
              </a:defRPr>
            </a:lvl4pPr>
            <a:lvl5pPr marL="2057400" indent="-228600" eaLnBrk="0" hangingPunct="0">
              <a:spcBef>
                <a:spcPct val="20000"/>
              </a:spcBef>
              <a:buChar char="»"/>
              <a:defRPr sz="3200">
                <a:solidFill>
                  <a:schemeClr val="tx1"/>
                </a:solidFill>
                <a:latin typeface="Arial" charset="0"/>
              </a:defRPr>
            </a:lvl5pPr>
            <a:lvl6pPr marL="2514600" indent="-228600" eaLnBrk="0" fontAlgn="base" hangingPunct="0">
              <a:spcBef>
                <a:spcPct val="20000"/>
              </a:spcBef>
              <a:spcAft>
                <a:spcPct val="0"/>
              </a:spcAft>
              <a:buChar char="»"/>
              <a:defRPr sz="3200">
                <a:solidFill>
                  <a:schemeClr val="tx1"/>
                </a:solidFill>
                <a:latin typeface="Arial" charset="0"/>
              </a:defRPr>
            </a:lvl6pPr>
            <a:lvl7pPr marL="2971800" indent="-228600" eaLnBrk="0" fontAlgn="base" hangingPunct="0">
              <a:spcBef>
                <a:spcPct val="20000"/>
              </a:spcBef>
              <a:spcAft>
                <a:spcPct val="0"/>
              </a:spcAft>
              <a:buChar char="»"/>
              <a:defRPr sz="3200">
                <a:solidFill>
                  <a:schemeClr val="tx1"/>
                </a:solidFill>
                <a:latin typeface="Arial" charset="0"/>
              </a:defRPr>
            </a:lvl7pPr>
            <a:lvl8pPr marL="3429000" indent="-228600" eaLnBrk="0" fontAlgn="base" hangingPunct="0">
              <a:spcBef>
                <a:spcPct val="20000"/>
              </a:spcBef>
              <a:spcAft>
                <a:spcPct val="0"/>
              </a:spcAft>
              <a:buChar char="»"/>
              <a:defRPr sz="3200">
                <a:solidFill>
                  <a:schemeClr val="tx1"/>
                </a:solidFill>
                <a:latin typeface="Arial" charset="0"/>
              </a:defRPr>
            </a:lvl8pPr>
            <a:lvl9pPr marL="3886200" indent="-228600" eaLnBrk="0" fontAlgn="base" hangingPunct="0">
              <a:spcBef>
                <a:spcPct val="20000"/>
              </a:spcBef>
              <a:spcAft>
                <a:spcPct val="0"/>
              </a:spcAft>
              <a:buChar char="»"/>
              <a:defRPr sz="3200">
                <a:solidFill>
                  <a:schemeClr val="tx1"/>
                </a:solidFill>
                <a:latin typeface="Arial" charset="0"/>
              </a:defRPr>
            </a:lvl9pPr>
          </a:lstStyle>
          <a:p>
            <a:pPr algn="ctr">
              <a:spcBef>
                <a:spcPct val="0"/>
              </a:spcBef>
              <a:buFontTx/>
              <a:buNone/>
            </a:pPr>
            <a:r>
              <a:rPr lang="en-US" altLang="en-US" sz="1400" b="1">
                <a:latin typeface="Trebuchet MS" pitchFamily="34" charset="0"/>
              </a:rPr>
              <a:t>The bottom row of buttons contains the options for working on the workflow.  </a:t>
            </a:r>
          </a:p>
        </p:txBody>
      </p:sp>
    </p:spTree>
    <p:extLst>
      <p:ext uri="{BB962C8B-B14F-4D97-AF65-F5344CB8AC3E}">
        <p14:creationId xmlns:p14="http://schemas.microsoft.com/office/powerpoint/2010/main" val="3656222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WBT_Course">
  <a:themeElements>
    <a:clrScheme name="Template_WBT_Cour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_WBT_Cour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23950"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23950"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_WBT_Cours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_WBT_Cour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_WBT_Cours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_WBT_Cours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_WBT_Cour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_WBT_Cour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_WBT_Cour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2C0A106D5FB446BD4156B9A3912EDA" ma:contentTypeVersion="1" ma:contentTypeDescription="Create a new document." ma:contentTypeScope="" ma:versionID="96c939bb4a67c73ffdc5f551918d110c">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263DF5-44BA-4A0F-AD3D-41515C532FAC}"/>
</file>

<file path=customXml/itemProps2.xml><?xml version="1.0" encoding="utf-8"?>
<ds:datastoreItem xmlns:ds="http://schemas.openxmlformats.org/officeDocument/2006/customXml" ds:itemID="{BF0C855E-0438-4C47-A27F-56D86D14E0A6}"/>
</file>

<file path=customXml/itemProps3.xml><?xml version="1.0" encoding="utf-8"?>
<ds:datastoreItem xmlns:ds="http://schemas.openxmlformats.org/officeDocument/2006/customXml" ds:itemID="{EA180487-06EB-4F48-95FA-13FE0F59395D}"/>
</file>

<file path=docProps/app.xml><?xml version="1.0" encoding="utf-8"?>
<Properties xmlns="http://schemas.openxmlformats.org/officeDocument/2006/extended-properties" xmlns:vt="http://schemas.openxmlformats.org/officeDocument/2006/docPropsVTypes">
  <Template>Template_WBT_Course</Template>
  <TotalTime>6514</TotalTime>
  <Words>906</Words>
  <Application>Microsoft Office PowerPoint</Application>
  <PresentationFormat>Letter Paper (8.5x11 in)</PresentationFormat>
  <Paragraphs>148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Template_WBT_Course</vt:lpstr>
      <vt:lpstr>PowerPoint Presentation</vt:lpstr>
      <vt:lpstr>Tips and Tricks</vt:lpstr>
      <vt:lpstr>Tips and Tricks</vt:lpstr>
      <vt:lpstr>SAP GUI Business Workplace Inbox</vt:lpstr>
      <vt:lpstr>Travel Workflow Approvals</vt:lpstr>
      <vt:lpstr>SAP GUI Business Workplace Inbox</vt:lpstr>
      <vt:lpstr>SAP GUI Business Workplace Inbox</vt:lpstr>
      <vt:lpstr>SAP GUI Business Workplace Inbox</vt:lpstr>
      <vt:lpstr>SAP GUI Business Workplace Inbox</vt:lpstr>
      <vt:lpstr>SAP GUI Business Workplace Inbox</vt:lpstr>
      <vt:lpstr>SAP GUI Business Workplace Inbox</vt:lpstr>
      <vt:lpstr>SAP GUI Business Workplace Inbox</vt:lpstr>
      <vt:lpstr>Travel Workflow Approvals</vt:lpstr>
      <vt:lpstr>Travel Workflow Approvals</vt:lpstr>
      <vt:lpstr>SAP GUI Business Workplace Inbox</vt:lpstr>
      <vt:lpstr>SAP GUI Business Workplace Inbox</vt:lpstr>
      <vt:lpstr>SAP GUI Business Workplace Inbox</vt:lpstr>
      <vt:lpstr>Travel Workflow Approvals</vt:lpstr>
      <vt:lpstr>Travel Workflow Approvals</vt:lpstr>
      <vt:lpstr>Additional Resources</vt:lpstr>
    </vt:vector>
  </TitlesOfParts>
  <Company>Office of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Self Service for Employees</dc:title>
  <dc:subject>RH0800</dc:subject>
  <dc:creator>Patricia L. Hardenstine</dc:creator>
  <dc:description>This is a WBT template to be used with a facilator_x000d_
7/21/04 Updated with Integrated Enterprise System</dc:description>
  <cp:lastModifiedBy>swithers</cp:lastModifiedBy>
  <cp:revision>474</cp:revision>
  <dcterms:created xsi:type="dcterms:W3CDTF">2005-07-15T19:31:30Z</dcterms:created>
  <dcterms:modified xsi:type="dcterms:W3CDTF">2016-02-24T17:23:23Z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0x0101007E2C0A106D5FB446BD4156B9A3912EDA</vt:lpwstr>
  </property>
  <property fmtid="{D5CDD505-2E9C-101B-9397-08002B2CF9AE}" pid="3" name="Order">
    <vt:r8>1200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