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864" r:id="rId2"/>
    <p:sldId id="946" r:id="rId3"/>
    <p:sldId id="945" r:id="rId4"/>
    <p:sldId id="911" r:id="rId5"/>
    <p:sldId id="939" r:id="rId6"/>
    <p:sldId id="947" r:id="rId7"/>
    <p:sldId id="948" r:id="rId8"/>
    <p:sldId id="940" r:id="rId9"/>
    <p:sldId id="931" r:id="rId10"/>
    <p:sldId id="941" r:id="rId11"/>
    <p:sldId id="943" r:id="rId12"/>
    <p:sldId id="942" r:id="rId13"/>
    <p:sldId id="949" r:id="rId14"/>
    <p:sldId id="944" r:id="rId15"/>
    <p:sldId id="865" r:id="rId16"/>
  </p:sldIdLst>
  <p:sldSz cx="9144000" cy="6858000" type="letter"/>
  <p:notesSz cx="6940550" cy="922655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6">
          <p15:clr>
            <a:srgbClr val="A4A3A4"/>
          </p15:clr>
        </p15:guide>
        <p15:guide id="2" pos="218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FF00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7544" autoAdjust="0"/>
  </p:normalViewPr>
  <p:slideViewPr>
    <p:cSldViewPr>
      <p:cViewPr varScale="1">
        <p:scale>
          <a:sx n="111" d="100"/>
          <a:sy n="111" d="100"/>
        </p:scale>
        <p:origin x="-8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44"/>
    </p:cViewPr>
  </p:sorterViewPr>
  <p:notesViewPr>
    <p:cSldViewPr>
      <p:cViewPr varScale="1">
        <p:scale>
          <a:sx n="45" d="100"/>
          <a:sy n="45" d="100"/>
        </p:scale>
        <p:origin x="-2034" y="-108"/>
      </p:cViewPr>
      <p:guideLst>
        <p:guide orient="horz" pos="2906"/>
        <p:guide pos="21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83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sz="quarter" idx="1"/>
          </p:nvPr>
        </p:nvSpPr>
        <p:spPr bwMode="auto">
          <a:xfrm>
            <a:off x="3932238" y="0"/>
            <a:ext cx="3008312"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C4D3D5F6-C7ED-486A-B364-B2E769108207}" type="datetime1">
              <a:rPr lang="en-US"/>
              <a:pPr>
                <a:defRPr/>
              </a:pPr>
              <a:t>2/7/2017</a:t>
            </a:fld>
            <a:endParaRPr lang="en-US"/>
          </a:p>
        </p:txBody>
      </p:sp>
      <p:sp>
        <p:nvSpPr>
          <p:cNvPr id="4100" name="Rectangle 4"/>
          <p:cNvSpPr>
            <a:spLocks noGrp="1" noChangeArrowheads="1"/>
          </p:cNvSpPr>
          <p:nvPr>
            <p:ph type="ftr" sz="quarter" idx="2"/>
          </p:nvPr>
        </p:nvSpPr>
        <p:spPr bwMode="auto">
          <a:xfrm>
            <a:off x="0" y="8764588"/>
            <a:ext cx="30083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1" name="Rectangle 5"/>
          <p:cNvSpPr>
            <a:spLocks noGrp="1" noChangeArrowheads="1"/>
          </p:cNvSpPr>
          <p:nvPr>
            <p:ph type="sldNum" sz="quarter" idx="3"/>
          </p:nvPr>
        </p:nvSpPr>
        <p:spPr bwMode="auto">
          <a:xfrm>
            <a:off x="3932238" y="8764588"/>
            <a:ext cx="3008312"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B9B91C8-A227-4286-AEBD-A9DD3FE98F3F}" type="slidenum">
              <a:rPr lang="en-US"/>
              <a:pPr>
                <a:defRPr/>
              </a:pPr>
              <a:t>‹#›</a:t>
            </a:fld>
            <a:endParaRPr lang="en-US"/>
          </a:p>
        </p:txBody>
      </p:sp>
    </p:spTree>
    <p:extLst>
      <p:ext uri="{BB962C8B-B14F-4D97-AF65-F5344CB8AC3E}">
        <p14:creationId xmlns:p14="http://schemas.microsoft.com/office/powerpoint/2010/main" val="1830492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083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147" name="Rectangle 3"/>
          <p:cNvSpPr>
            <a:spLocks noGrp="1" noChangeArrowheads="1"/>
          </p:cNvSpPr>
          <p:nvPr>
            <p:ph type="dt" idx="1"/>
          </p:nvPr>
        </p:nvSpPr>
        <p:spPr bwMode="auto">
          <a:xfrm>
            <a:off x="3930650" y="0"/>
            <a:ext cx="30083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84FF41EA-C402-4D7D-8E57-4C0958425100}" type="datetime1">
              <a:rPr lang="en-US"/>
              <a:pPr>
                <a:defRPr/>
              </a:pPr>
              <a:t>2/7/2017</a:t>
            </a:fld>
            <a:endParaRPr lang="en-US"/>
          </a:p>
        </p:txBody>
      </p:sp>
      <p:sp>
        <p:nvSpPr>
          <p:cNvPr id="12292" name="Rectangle 4"/>
          <p:cNvSpPr>
            <a:spLocks noGrp="1" noRot="1" noChangeAspect="1" noChangeArrowheads="1" noTextEdit="1"/>
          </p:cNvSpPr>
          <p:nvPr>
            <p:ph type="sldImg" idx="2"/>
          </p:nvPr>
        </p:nvSpPr>
        <p:spPr bwMode="auto">
          <a:xfrm>
            <a:off x="546100" y="681038"/>
            <a:ext cx="5848350" cy="43862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231775" y="5219700"/>
            <a:ext cx="6477000" cy="347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63000"/>
            <a:ext cx="3008313"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151" name="Rectangle 7"/>
          <p:cNvSpPr>
            <a:spLocks noGrp="1" noChangeArrowheads="1"/>
          </p:cNvSpPr>
          <p:nvPr>
            <p:ph type="sldNum" sz="quarter" idx="5"/>
          </p:nvPr>
        </p:nvSpPr>
        <p:spPr bwMode="auto">
          <a:xfrm>
            <a:off x="3930650" y="8763000"/>
            <a:ext cx="3008313"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9F94279-F105-44CB-B56F-AC6540614995}" type="slidenum">
              <a:rPr lang="en-US"/>
              <a:pPr>
                <a:defRPr/>
              </a:pPr>
              <a:t>‹#›</a:t>
            </a:fld>
            <a:endParaRPr lang="en-US"/>
          </a:p>
        </p:txBody>
      </p:sp>
    </p:spTree>
    <p:extLst>
      <p:ext uri="{BB962C8B-B14F-4D97-AF65-F5344CB8AC3E}">
        <p14:creationId xmlns:p14="http://schemas.microsoft.com/office/powerpoint/2010/main" val="1022634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547688" y="681038"/>
            <a:ext cx="5848350" cy="4386262"/>
          </a:xfrm>
          <a:ln/>
        </p:spPr>
      </p:sp>
      <p:sp>
        <p:nvSpPr>
          <p:cNvPr id="13315" name="Rectangle 3"/>
          <p:cNvSpPr>
            <a:spLocks noGrp="1" noChangeArrowheads="1"/>
          </p:cNvSpPr>
          <p:nvPr>
            <p:ph type="body" idx="1"/>
          </p:nvPr>
        </p:nvSpPr>
        <p:spPr>
          <a:xfrm>
            <a:off x="231775" y="5218113"/>
            <a:ext cx="6477000" cy="3479800"/>
          </a:xfrm>
          <a:noFill/>
          <a:ln/>
        </p:spPr>
        <p:txBody>
          <a:bodyPr/>
          <a:lstStyle/>
          <a:p>
            <a:pPr marL="114300" lvl="1"/>
            <a:endParaRPr lang="en-US"/>
          </a:p>
        </p:txBody>
      </p:sp>
    </p:spTree>
    <p:extLst>
      <p:ext uri="{BB962C8B-B14F-4D97-AF65-F5344CB8AC3E}">
        <p14:creationId xmlns:p14="http://schemas.microsoft.com/office/powerpoint/2010/main" val="956904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10</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75487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11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31964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12</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96822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13</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21046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14</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17128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lIns="91433" tIns="45716" rIns="91433" bIns="45716" anchor="b"/>
          <a:lstStyle/>
          <a:p>
            <a:pPr algn="r"/>
            <a:fld id="{EC453002-3D12-4622-B469-87E0B876C9E6}" type="slidenum">
              <a:rPr lang="en-US" sz="1200"/>
              <a:pPr algn="r"/>
              <a:t>15</a:t>
            </a:fld>
            <a:endParaRPr lang="en-US" sz="1200"/>
          </a:p>
        </p:txBody>
      </p:sp>
      <p:sp>
        <p:nvSpPr>
          <p:cNvPr id="22531" name="Rectangle 2"/>
          <p:cNvSpPr>
            <a:spLocks noGrp="1" noRot="1" noChangeAspect="1" noChangeArrowheads="1" noTextEdit="1"/>
          </p:cNvSpPr>
          <p:nvPr>
            <p:ph type="sldImg"/>
          </p:nvPr>
        </p:nvSpPr>
        <p:spPr>
          <a:xfrm>
            <a:off x="547688" y="681038"/>
            <a:ext cx="5848350" cy="4386262"/>
          </a:xfrm>
          <a:ln/>
        </p:spPr>
      </p:sp>
      <p:sp>
        <p:nvSpPr>
          <p:cNvPr id="22532" name="Rectangle 3"/>
          <p:cNvSpPr>
            <a:spLocks noGrp="1" noChangeArrowheads="1"/>
          </p:cNvSpPr>
          <p:nvPr>
            <p:ph type="body" idx="1"/>
          </p:nvPr>
        </p:nvSpPr>
        <p:spPr>
          <a:noFill/>
          <a:ln/>
        </p:spPr>
        <p:txBody>
          <a:bodyPr lIns="91433" tIns="45716" rIns="91433" bIns="45716"/>
          <a:lstStyle/>
          <a:p>
            <a:r>
              <a:rPr lang="en-US"/>
              <a:t>WBT slide # </a:t>
            </a:r>
          </a:p>
          <a:p>
            <a:r>
              <a:rPr lang="en-US"/>
              <a:t>Answer: 1. True </a:t>
            </a:r>
          </a:p>
          <a:p>
            <a:r>
              <a:rPr lang="en-US"/>
              <a:t>Correct! Expense types are entered as receipts for reimbursement.</a:t>
            </a:r>
            <a:br>
              <a:rPr lang="en-US"/>
            </a:br>
            <a:r>
              <a:rPr lang="en-US"/>
              <a:t/>
            </a:r>
            <a:br>
              <a:rPr lang="en-US"/>
            </a:br>
            <a:endParaRPr lang="en-US"/>
          </a:p>
        </p:txBody>
      </p:sp>
    </p:spTree>
    <p:extLst>
      <p:ext uri="{BB962C8B-B14F-4D97-AF65-F5344CB8AC3E}">
        <p14:creationId xmlns:p14="http://schemas.microsoft.com/office/powerpoint/2010/main" val="56741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7E5BD4B-B543-4D50-ADE2-A6D179B97497}" type="slidenum">
              <a:rPr lang="en-US" altLang="en-US">
                <a:latin typeface="Times New Roman" pitchFamily="18" charset="0"/>
              </a:rPr>
              <a:pPr algn="r" eaLnBrk="1" hangingPunct="1">
                <a:spcBef>
                  <a:spcPct val="0"/>
                </a:spcBef>
              </a:pPr>
              <a:t>2</a:t>
            </a:fld>
            <a:endParaRPr lang="en-US" altLang="en-US">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594955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8D1FD2B-C659-411B-A7C1-971A979B54E6}" type="slidenum">
              <a:rPr lang="en-US" altLang="en-US">
                <a:latin typeface="Times New Roman" pitchFamily="18" charset="0"/>
              </a:rPr>
              <a:pPr algn="r" eaLnBrk="1" hangingPunct="1">
                <a:spcBef>
                  <a:spcPct val="0"/>
                </a:spcBef>
              </a:pPr>
              <a:t>3</a:t>
            </a:fld>
            <a:endParaRPr lang="en-US" altLang="en-US">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sz="1000" dirty="0"/>
          </a:p>
        </p:txBody>
      </p:sp>
    </p:spTree>
    <p:extLst>
      <p:ext uri="{BB962C8B-B14F-4D97-AF65-F5344CB8AC3E}">
        <p14:creationId xmlns:p14="http://schemas.microsoft.com/office/powerpoint/2010/main" val="2792157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4</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39434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5</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06122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6</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3024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7</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06201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8</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5082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30650" y="8763000"/>
            <a:ext cx="3008313" cy="461963"/>
          </a:xfrm>
          <a:prstGeom prst="rect">
            <a:avLst/>
          </a:prstGeom>
          <a:noFill/>
          <a:ln w="9525">
            <a:noFill/>
            <a:miter lim="800000"/>
            <a:headEnd/>
            <a:tailEnd/>
          </a:ln>
        </p:spPr>
        <p:txBody>
          <a:bodyPr anchor="b"/>
          <a:lstStyle/>
          <a:p>
            <a:pPr algn="r"/>
            <a:fld id="{7A93D3CA-BF43-459B-B581-43DBBAB98052}" type="slidenum">
              <a:rPr lang="en-US" sz="1200"/>
              <a:pPr algn="r"/>
              <a:t>9</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6085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01/20/2017</a:t>
            </a:r>
          </a:p>
        </p:txBody>
      </p:sp>
      <p:sp>
        <p:nvSpPr>
          <p:cNvPr id="5"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6" name="Rectangle 6"/>
          <p:cNvSpPr>
            <a:spLocks noGrp="1" noChangeArrowheads="1"/>
          </p:cNvSpPr>
          <p:nvPr>
            <p:ph type="sldNum" sz="quarter" idx="12"/>
          </p:nvPr>
        </p:nvSpPr>
        <p:spPr>
          <a:ln/>
        </p:spPr>
        <p:txBody>
          <a:bodyPr/>
          <a:lstStyle>
            <a:lvl1pPr>
              <a:defRPr/>
            </a:lvl1pPr>
          </a:lstStyle>
          <a:p>
            <a:fld id="{B4CEF86F-61CD-4A87-8C9C-B2D0DCF2990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228600"/>
            <a:ext cx="2724150" cy="69469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228600"/>
            <a:ext cx="8020050" cy="6946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01/20/2017</a:t>
            </a:r>
          </a:p>
        </p:txBody>
      </p:sp>
      <p:sp>
        <p:nvSpPr>
          <p:cNvPr id="5"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6" name="Rectangle 6"/>
          <p:cNvSpPr>
            <a:spLocks noGrp="1" noChangeArrowheads="1"/>
          </p:cNvSpPr>
          <p:nvPr>
            <p:ph type="sldNum" sz="quarter" idx="12"/>
          </p:nvPr>
        </p:nvSpPr>
        <p:spPr>
          <a:ln/>
        </p:spPr>
        <p:txBody>
          <a:bodyPr/>
          <a:lstStyle>
            <a:lvl1pPr>
              <a:defRPr/>
            </a:lvl1pPr>
          </a:lstStyle>
          <a:p>
            <a:fld id="{36B6D312-1C5D-4B96-8402-D9F0142ABD8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95500" y="228600"/>
            <a:ext cx="9334500" cy="960438"/>
          </a:xfrm>
        </p:spPr>
        <p:txBody>
          <a:bodyPr/>
          <a:lstStyle/>
          <a:p>
            <a:r>
              <a:rPr lang="en-US"/>
              <a:t>Click to edit Master title style</a:t>
            </a:r>
          </a:p>
        </p:txBody>
      </p:sp>
      <p:sp>
        <p:nvSpPr>
          <p:cNvPr id="3" name="Text Placeholder 2"/>
          <p:cNvSpPr>
            <a:spLocks noGrp="1"/>
          </p:cNvSpPr>
          <p:nvPr>
            <p:ph type="body" sz="half" idx="1"/>
          </p:nvPr>
        </p:nvSpPr>
        <p:spPr>
          <a:xfrm>
            <a:off x="533400" y="1828800"/>
            <a:ext cx="5253038" cy="534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8838" y="1828800"/>
            <a:ext cx="5253037" cy="534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t>01/20/2017</a:t>
            </a:r>
          </a:p>
        </p:txBody>
      </p:sp>
      <p:sp>
        <p:nvSpPr>
          <p:cNvPr id="6"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7" name="Rectangle 6"/>
          <p:cNvSpPr>
            <a:spLocks noGrp="1" noChangeArrowheads="1"/>
          </p:cNvSpPr>
          <p:nvPr>
            <p:ph type="sldNum" sz="quarter" idx="12"/>
          </p:nvPr>
        </p:nvSpPr>
        <p:spPr>
          <a:ln/>
        </p:spPr>
        <p:txBody>
          <a:bodyPr/>
          <a:lstStyle>
            <a:lvl1pPr>
              <a:defRPr/>
            </a:lvl1pPr>
          </a:lstStyle>
          <a:p>
            <a:fld id="{41322977-6D1F-4CB0-8ED8-9BA5B7E9CFF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r>
              <a:rPr lang="en-US"/>
              <a:t>01/20/2017</a:t>
            </a:r>
          </a:p>
        </p:txBody>
      </p:sp>
      <p:sp>
        <p:nvSpPr>
          <p:cNvPr id="5"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6" name="Rectangle 6"/>
          <p:cNvSpPr>
            <a:spLocks noGrp="1" noChangeArrowheads="1"/>
          </p:cNvSpPr>
          <p:nvPr>
            <p:ph type="sldNum" sz="quarter" idx="12"/>
          </p:nvPr>
        </p:nvSpPr>
        <p:spPr>
          <a:ln/>
        </p:spPr>
        <p:txBody>
          <a:bodyPr/>
          <a:lstStyle>
            <a:lvl1pPr>
              <a:defRPr/>
            </a:lvl1pPr>
          </a:lstStyle>
          <a:p>
            <a:fld id="{B9076F7D-20CF-401D-BDE0-1E0903E6335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3288" y="5287963"/>
            <a:ext cx="9715500" cy="16351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03288" y="3487738"/>
            <a:ext cx="9715500" cy="18002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01/20/2017</a:t>
            </a:r>
          </a:p>
        </p:txBody>
      </p:sp>
      <p:sp>
        <p:nvSpPr>
          <p:cNvPr id="5"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6" name="Rectangle 6"/>
          <p:cNvSpPr>
            <a:spLocks noGrp="1" noChangeArrowheads="1"/>
          </p:cNvSpPr>
          <p:nvPr>
            <p:ph type="sldNum" sz="quarter" idx="12"/>
          </p:nvPr>
        </p:nvSpPr>
        <p:spPr>
          <a:ln/>
        </p:spPr>
        <p:txBody>
          <a:bodyPr/>
          <a:lstStyle>
            <a:lvl1pPr>
              <a:defRPr/>
            </a:lvl1pPr>
          </a:lstStyle>
          <a:p>
            <a:fld id="{75F5BBB9-EF5B-40BC-9F70-08C751CD3E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828800"/>
            <a:ext cx="5253038" cy="534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8838" y="1828800"/>
            <a:ext cx="5253037" cy="534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t>01/20/2017</a:t>
            </a:r>
          </a:p>
        </p:txBody>
      </p:sp>
      <p:sp>
        <p:nvSpPr>
          <p:cNvPr id="6"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7" name="Rectangle 6"/>
          <p:cNvSpPr>
            <a:spLocks noGrp="1" noChangeArrowheads="1"/>
          </p:cNvSpPr>
          <p:nvPr>
            <p:ph type="sldNum" sz="quarter" idx="12"/>
          </p:nvPr>
        </p:nvSpPr>
        <p:spPr>
          <a:ln/>
        </p:spPr>
        <p:txBody>
          <a:bodyPr/>
          <a:lstStyle>
            <a:lvl1pPr>
              <a:defRPr/>
            </a:lvl1pPr>
          </a:lstStyle>
          <a:p>
            <a:fld id="{053BFA3C-5031-4B43-9BB9-824B005845D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330200"/>
            <a:ext cx="10287000" cy="137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71500" y="1841500"/>
            <a:ext cx="5049838"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71500" y="2609850"/>
            <a:ext cx="5049838"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07075" y="1841500"/>
            <a:ext cx="5051425"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7075" y="2609850"/>
            <a:ext cx="5051425"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t>01/20/2017</a:t>
            </a:r>
          </a:p>
        </p:txBody>
      </p:sp>
      <p:sp>
        <p:nvSpPr>
          <p:cNvPr id="8"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9" name="Rectangle 6"/>
          <p:cNvSpPr>
            <a:spLocks noGrp="1" noChangeArrowheads="1"/>
          </p:cNvSpPr>
          <p:nvPr>
            <p:ph type="sldNum" sz="quarter" idx="12"/>
          </p:nvPr>
        </p:nvSpPr>
        <p:spPr>
          <a:ln/>
        </p:spPr>
        <p:txBody>
          <a:bodyPr/>
          <a:lstStyle>
            <a:lvl1pPr>
              <a:defRPr/>
            </a:lvl1pPr>
          </a:lstStyle>
          <a:p>
            <a:fld id="{41992596-23F5-4A1F-A6A8-7C0C1396D47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t>01/20/2017</a:t>
            </a:r>
          </a:p>
        </p:txBody>
      </p:sp>
      <p:sp>
        <p:nvSpPr>
          <p:cNvPr id="4"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5" name="Rectangle 6"/>
          <p:cNvSpPr>
            <a:spLocks noGrp="1" noChangeArrowheads="1"/>
          </p:cNvSpPr>
          <p:nvPr>
            <p:ph type="sldNum" sz="quarter" idx="12"/>
          </p:nvPr>
        </p:nvSpPr>
        <p:spPr>
          <a:ln/>
        </p:spPr>
        <p:txBody>
          <a:bodyPr/>
          <a:lstStyle>
            <a:lvl1pPr>
              <a:defRPr/>
            </a:lvl1pPr>
          </a:lstStyle>
          <a:p>
            <a:fld id="{9F311AA6-10BF-463B-B50B-A5B72E0AEAA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01/20/2017</a:t>
            </a:r>
          </a:p>
        </p:txBody>
      </p:sp>
      <p:sp>
        <p:nvSpPr>
          <p:cNvPr id="3"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4" name="Rectangle 6"/>
          <p:cNvSpPr>
            <a:spLocks noGrp="1" noChangeArrowheads="1"/>
          </p:cNvSpPr>
          <p:nvPr>
            <p:ph type="sldNum" sz="quarter" idx="12"/>
          </p:nvPr>
        </p:nvSpPr>
        <p:spPr>
          <a:ln/>
        </p:spPr>
        <p:txBody>
          <a:bodyPr/>
          <a:lstStyle>
            <a:lvl1pPr>
              <a:defRPr/>
            </a:lvl1pPr>
          </a:lstStyle>
          <a:p>
            <a:fld id="{2E960A51-CC22-46CA-9575-F3049A58A66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327025"/>
            <a:ext cx="3760788" cy="13954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468813" y="327025"/>
            <a:ext cx="6389687" cy="7024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1722438"/>
            <a:ext cx="3760788" cy="5629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01/20/2017</a:t>
            </a:r>
          </a:p>
        </p:txBody>
      </p:sp>
      <p:sp>
        <p:nvSpPr>
          <p:cNvPr id="6"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7" name="Rectangle 6"/>
          <p:cNvSpPr>
            <a:spLocks noGrp="1" noChangeArrowheads="1"/>
          </p:cNvSpPr>
          <p:nvPr>
            <p:ph type="sldNum" sz="quarter" idx="12"/>
          </p:nvPr>
        </p:nvSpPr>
        <p:spPr>
          <a:ln/>
        </p:spPr>
        <p:txBody>
          <a:bodyPr/>
          <a:lstStyle>
            <a:lvl1pPr>
              <a:defRPr/>
            </a:lvl1pPr>
          </a:lstStyle>
          <a:p>
            <a:fld id="{14AAB48E-F0A3-4873-868E-4B818E0E034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963" y="5761038"/>
            <a:ext cx="6858000" cy="679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239963" y="735013"/>
            <a:ext cx="6858000" cy="4938712"/>
          </a:xfrm>
        </p:spPr>
        <p:txBody>
          <a:bodyPr lIns="158661" tIns="79330" rIns="158661" bIns="7933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239963" y="6440488"/>
            <a:ext cx="6858000" cy="9667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01/20/2017</a:t>
            </a:r>
          </a:p>
        </p:txBody>
      </p:sp>
      <p:sp>
        <p:nvSpPr>
          <p:cNvPr id="6"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7" name="Rectangle 6"/>
          <p:cNvSpPr>
            <a:spLocks noGrp="1" noChangeArrowheads="1"/>
          </p:cNvSpPr>
          <p:nvPr>
            <p:ph type="sldNum" sz="quarter" idx="12"/>
          </p:nvPr>
        </p:nvSpPr>
        <p:spPr>
          <a:ln/>
        </p:spPr>
        <p:txBody>
          <a:bodyPr/>
          <a:lstStyle>
            <a:lvl1pPr>
              <a:defRPr/>
            </a:lvl1pPr>
          </a:lstStyle>
          <a:p>
            <a:fld id="{AA1A3215-BE50-4DA2-B8D4-800A08ABE15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01/20/2017</a:t>
            </a:r>
          </a:p>
        </p:txBody>
      </p:sp>
      <p:sp>
        <p:nvSpPr>
          <p:cNvPr id="5" name="Rectangle 5"/>
          <p:cNvSpPr>
            <a:spLocks noGrp="1" noChangeArrowheads="1"/>
          </p:cNvSpPr>
          <p:nvPr>
            <p:ph type="ftr" sz="quarter" idx="11"/>
          </p:nvPr>
        </p:nvSpPr>
        <p:spPr>
          <a:ln/>
        </p:spPr>
        <p:txBody>
          <a:bodyPr/>
          <a:lstStyle>
            <a:lvl1pPr>
              <a:defRPr/>
            </a:lvl1pPr>
          </a:lstStyle>
          <a:p>
            <a:r>
              <a:rPr lang="en-US"/>
              <a:t>Approve a Travel Expense Adjustment Request 6.07 vers 1.0</a:t>
            </a:r>
          </a:p>
        </p:txBody>
      </p:sp>
      <p:sp>
        <p:nvSpPr>
          <p:cNvPr id="6" name="Rectangle 6"/>
          <p:cNvSpPr>
            <a:spLocks noGrp="1" noChangeArrowheads="1"/>
          </p:cNvSpPr>
          <p:nvPr>
            <p:ph type="sldNum" sz="quarter" idx="12"/>
          </p:nvPr>
        </p:nvSpPr>
        <p:spPr>
          <a:ln/>
        </p:spPr>
        <p:txBody>
          <a:bodyPr/>
          <a:lstStyle>
            <a:lvl1pPr>
              <a:defRPr/>
            </a:lvl1pPr>
          </a:lstStyle>
          <a:p>
            <a:fld id="{C0BABF70-9106-4BDA-B831-22772512EF2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defRPr sz="1400"/>
            </a:lvl1pPr>
          </a:lstStyle>
          <a:p>
            <a:r>
              <a:rPr lang="en-US"/>
              <a:t>01/20/2017</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a:defRPr sz="1400"/>
            </a:lvl1pPr>
          </a:lstStyle>
          <a:p>
            <a:r>
              <a:rPr lang="en-US"/>
              <a:t>Approve a Travel Expense Adjustment Request 6.07 vers 1.0</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r">
              <a:defRPr sz="1400"/>
            </a:lvl1pPr>
          </a:lstStyle>
          <a:p>
            <a:fld id="{B926D0E2-2721-4F03-9DC6-27C40339EFCB}" type="slidenum">
              <a:rPr lang="en-US"/>
              <a:pPr/>
              <a:t>‹#›</a:t>
            </a:fld>
            <a:endParaRPr lang="en-US"/>
          </a:p>
        </p:txBody>
      </p:sp>
      <p:sp>
        <p:nvSpPr>
          <p:cNvPr id="1033" name="Rectangle 9"/>
          <p:cNvSpPr>
            <a:spLocks noChangeArrowheads="1"/>
          </p:cNvSpPr>
          <p:nvPr/>
        </p:nvSpPr>
        <p:spPr bwMode="auto">
          <a:xfrm>
            <a:off x="12700" y="0"/>
            <a:ext cx="9131300" cy="1219200"/>
          </a:xfrm>
          <a:prstGeom prst="rect">
            <a:avLst/>
          </a:prstGeom>
          <a:gradFill rotWithShape="0">
            <a:gsLst>
              <a:gs pos="0">
                <a:schemeClr val="bg1"/>
              </a:gs>
              <a:gs pos="100000">
                <a:srgbClr val="336699"/>
              </a:gs>
            </a:gsLst>
            <a:lin ang="0" scaled="1"/>
          </a:gradFill>
          <a:ln w="9525">
            <a:noFill/>
            <a:miter lim="800000"/>
            <a:headEnd/>
            <a:tailEnd/>
          </a:ln>
        </p:spPr>
        <p:txBody>
          <a:bodyPr wrap="none" lIns="74405" tIns="37203" rIns="74405" bIns="37203" anchor="ctr"/>
          <a:lstStyle/>
          <a:p>
            <a:pPr defTabSz="744538">
              <a:defRPr/>
            </a:pPr>
            <a:endParaRPr lang="en-US"/>
          </a:p>
        </p:txBody>
      </p:sp>
      <p:sp>
        <p:nvSpPr>
          <p:cNvPr id="1034" name="Text Box 10"/>
          <p:cNvSpPr txBox="1">
            <a:spLocks noChangeArrowheads="1"/>
          </p:cNvSpPr>
          <p:nvPr/>
        </p:nvSpPr>
        <p:spPr bwMode="auto">
          <a:xfrm>
            <a:off x="142875" y="0"/>
            <a:ext cx="1443038" cy="1033463"/>
          </a:xfrm>
          <a:prstGeom prst="rect">
            <a:avLst/>
          </a:prstGeom>
          <a:noFill/>
          <a:ln w="9525">
            <a:noFill/>
            <a:miter lim="800000"/>
            <a:headEnd/>
            <a:tailEnd/>
          </a:ln>
        </p:spPr>
        <p:txBody>
          <a:bodyPr lIns="91407" tIns="45704" rIns="91407" bIns="45704">
            <a:spAutoFit/>
          </a:bodyPr>
          <a:lstStyle/>
          <a:p>
            <a:pPr>
              <a:lnSpc>
                <a:spcPct val="65000"/>
              </a:lnSpc>
              <a:spcBef>
                <a:spcPct val="50000"/>
              </a:spcBef>
              <a:defRPr/>
            </a:pPr>
            <a:endParaRPr lang="en-US" sz="1000" b="1">
              <a:solidFill>
                <a:srgbClr val="336699"/>
              </a:solidFill>
              <a:latin typeface="Verdana" pitchFamily="34" charset="0"/>
            </a:endParaRPr>
          </a:p>
          <a:p>
            <a:pPr>
              <a:lnSpc>
                <a:spcPct val="65000"/>
              </a:lnSpc>
              <a:spcBef>
                <a:spcPct val="50000"/>
              </a:spcBef>
              <a:defRPr/>
            </a:pPr>
            <a:r>
              <a:rPr lang="en-US" sz="1600" b="1">
                <a:solidFill>
                  <a:srgbClr val="336699"/>
                </a:solidFill>
                <a:latin typeface="Verdana" pitchFamily="34" charset="0"/>
              </a:rPr>
              <a:t>Integrated</a:t>
            </a:r>
          </a:p>
          <a:p>
            <a:pPr>
              <a:lnSpc>
                <a:spcPct val="65000"/>
              </a:lnSpc>
              <a:spcBef>
                <a:spcPct val="50000"/>
              </a:spcBef>
              <a:defRPr/>
            </a:pPr>
            <a:r>
              <a:rPr lang="en-US" sz="1600" b="1">
                <a:solidFill>
                  <a:srgbClr val="336699"/>
                </a:solidFill>
                <a:latin typeface="Verdana" pitchFamily="34" charset="0"/>
              </a:rPr>
              <a:t>Enterprise </a:t>
            </a:r>
          </a:p>
          <a:p>
            <a:pPr>
              <a:lnSpc>
                <a:spcPct val="65000"/>
              </a:lnSpc>
              <a:spcBef>
                <a:spcPct val="50000"/>
              </a:spcBef>
              <a:defRPr/>
            </a:pPr>
            <a:r>
              <a:rPr lang="en-US" sz="1600" b="1">
                <a:solidFill>
                  <a:srgbClr val="336699"/>
                </a:solidFill>
                <a:latin typeface="Verdana" pitchFamily="34" charset="0"/>
              </a:rPr>
              <a:t>System</a:t>
            </a:r>
          </a:p>
        </p:txBody>
      </p:sp>
      <p:sp>
        <p:nvSpPr>
          <p:cNvPr id="1031" name="Rectangle 12"/>
          <p:cNvSpPr>
            <a:spLocks noGrp="1" noChangeArrowheads="1"/>
          </p:cNvSpPr>
          <p:nvPr>
            <p:ph type="body" idx="1"/>
          </p:nvPr>
        </p:nvSpPr>
        <p:spPr bwMode="auto">
          <a:xfrm>
            <a:off x="425450" y="1524000"/>
            <a:ext cx="8528050" cy="4456113"/>
          </a:xfrm>
          <a:prstGeom prst="rect">
            <a:avLst/>
          </a:prstGeom>
          <a:noFill/>
          <a:ln w="9525">
            <a:noFill/>
            <a:miter lim="800000"/>
            <a:headEnd/>
            <a:tailEnd/>
          </a:ln>
        </p:spPr>
        <p:txBody>
          <a:bodyPr vert="horz" wrap="square" lIns="129102" tIns="64551" rIns="129102" bIns="64551" numCol="1" anchor="t" anchorCtr="0" compatLnSpc="1">
            <a:prstTxWarp prst="textNoShape">
              <a:avLst/>
            </a:prstTxWarp>
          </a:bodyPr>
          <a:lstStyle/>
          <a:p>
            <a:pPr lvl="0"/>
            <a:r>
              <a:rPr lang="en-US"/>
              <a:t>Select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2"/>
          <p:cNvSpPr>
            <a:spLocks noGrp="1" noChangeArrowheads="1"/>
          </p:cNvSpPr>
          <p:nvPr>
            <p:ph type="title"/>
          </p:nvPr>
        </p:nvSpPr>
        <p:spPr bwMode="auto">
          <a:xfrm>
            <a:off x="1677988" y="190500"/>
            <a:ext cx="7466012" cy="800100"/>
          </a:xfrm>
          <a:prstGeom prst="rect">
            <a:avLst/>
          </a:prstGeom>
          <a:noFill/>
          <a:ln w="9525">
            <a:noFill/>
            <a:miter lim="800000"/>
            <a:headEnd/>
            <a:tailEnd/>
          </a:ln>
        </p:spPr>
        <p:txBody>
          <a:bodyPr vert="horz" wrap="square" lIns="91407" tIns="45704" rIns="91407" bIns="45704" numCol="1" anchor="ctr" anchorCtr="0" compatLnSpc="1">
            <a:prstTxWarp prst="textNoShape">
              <a:avLst/>
            </a:prstTxWarp>
          </a:bodyPr>
          <a:lstStyle/>
          <a:p>
            <a:pPr lvl="0"/>
            <a:r>
              <a:rPr lang="en-US"/>
              <a:t>Select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r" rtl="0" eaLnBrk="0" fontAlgn="base" hangingPunct="0">
        <a:spcBef>
          <a:spcPct val="0"/>
        </a:spcBef>
        <a:spcAft>
          <a:spcPct val="0"/>
        </a:spcAft>
        <a:defRPr sz="3600">
          <a:solidFill>
            <a:schemeClr val="tx2"/>
          </a:solidFill>
          <a:latin typeface="+mj-lt"/>
          <a:ea typeface="+mj-ea"/>
          <a:cs typeface="+mj-cs"/>
        </a:defRPr>
      </a:lvl1pPr>
      <a:lvl2pPr algn="r" rtl="0" eaLnBrk="0" fontAlgn="base" hangingPunct="0">
        <a:spcBef>
          <a:spcPct val="0"/>
        </a:spcBef>
        <a:spcAft>
          <a:spcPct val="0"/>
        </a:spcAft>
        <a:defRPr sz="3600">
          <a:solidFill>
            <a:schemeClr val="tx2"/>
          </a:solidFill>
          <a:latin typeface="Arial" charset="0"/>
        </a:defRPr>
      </a:lvl2pPr>
      <a:lvl3pPr algn="r" rtl="0" eaLnBrk="0" fontAlgn="base" hangingPunct="0">
        <a:spcBef>
          <a:spcPct val="0"/>
        </a:spcBef>
        <a:spcAft>
          <a:spcPct val="0"/>
        </a:spcAft>
        <a:defRPr sz="3600">
          <a:solidFill>
            <a:schemeClr val="tx2"/>
          </a:solidFill>
          <a:latin typeface="Arial" charset="0"/>
        </a:defRPr>
      </a:lvl3pPr>
      <a:lvl4pPr algn="r" rtl="0" eaLnBrk="0" fontAlgn="base" hangingPunct="0">
        <a:spcBef>
          <a:spcPct val="0"/>
        </a:spcBef>
        <a:spcAft>
          <a:spcPct val="0"/>
        </a:spcAft>
        <a:defRPr sz="3600">
          <a:solidFill>
            <a:schemeClr val="tx2"/>
          </a:solidFill>
          <a:latin typeface="Arial" charset="0"/>
        </a:defRPr>
      </a:lvl4pPr>
      <a:lvl5pPr algn="r" rtl="0" eaLnBrk="0" fontAlgn="base" hangingPunct="0">
        <a:spcBef>
          <a:spcPct val="0"/>
        </a:spcBef>
        <a:spcAft>
          <a:spcPct val="0"/>
        </a:spcAft>
        <a:defRPr sz="3600">
          <a:solidFill>
            <a:schemeClr val="tx2"/>
          </a:solidFill>
          <a:latin typeface="Arial" charset="0"/>
        </a:defRPr>
      </a:lvl5pPr>
      <a:lvl6pPr marL="457200" algn="r" defTabSz="1123950" rtl="0" fontAlgn="base">
        <a:spcBef>
          <a:spcPct val="0"/>
        </a:spcBef>
        <a:spcAft>
          <a:spcPct val="0"/>
        </a:spcAft>
        <a:defRPr sz="4400">
          <a:solidFill>
            <a:schemeClr val="tx2"/>
          </a:solidFill>
          <a:latin typeface="Arial" charset="0"/>
        </a:defRPr>
      </a:lvl6pPr>
      <a:lvl7pPr marL="914400" algn="r" defTabSz="1123950" rtl="0" fontAlgn="base">
        <a:spcBef>
          <a:spcPct val="0"/>
        </a:spcBef>
        <a:spcAft>
          <a:spcPct val="0"/>
        </a:spcAft>
        <a:defRPr sz="4400">
          <a:solidFill>
            <a:schemeClr val="tx2"/>
          </a:solidFill>
          <a:latin typeface="Arial" charset="0"/>
        </a:defRPr>
      </a:lvl7pPr>
      <a:lvl8pPr marL="1371600" algn="r" defTabSz="1123950" rtl="0" fontAlgn="base">
        <a:spcBef>
          <a:spcPct val="0"/>
        </a:spcBef>
        <a:spcAft>
          <a:spcPct val="0"/>
        </a:spcAft>
        <a:defRPr sz="4400">
          <a:solidFill>
            <a:schemeClr val="tx2"/>
          </a:solidFill>
          <a:latin typeface="Arial" charset="0"/>
        </a:defRPr>
      </a:lvl8pPr>
      <a:lvl9pPr marL="1828800" algn="r" defTabSz="1123950"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3200">
          <a:solidFill>
            <a:schemeClr val="tx1"/>
          </a:solidFill>
          <a:latin typeface="+mn-lt"/>
        </a:defRPr>
      </a:lvl3pPr>
      <a:lvl4pPr marL="1600200" indent="-228600" algn="l" rtl="0" eaLnBrk="0" fontAlgn="base" hangingPunct="0">
        <a:spcBef>
          <a:spcPct val="20000"/>
        </a:spcBef>
        <a:spcAft>
          <a:spcPct val="0"/>
        </a:spcAft>
        <a:buChar char="–"/>
        <a:defRPr sz="32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984500" indent="-280988" algn="l" defTabSz="1123950" rtl="0" fontAlgn="base">
        <a:spcBef>
          <a:spcPct val="20000"/>
        </a:spcBef>
        <a:spcAft>
          <a:spcPct val="0"/>
        </a:spcAft>
        <a:buChar char="»"/>
        <a:defRPr sz="3900">
          <a:solidFill>
            <a:schemeClr val="tx1"/>
          </a:solidFill>
          <a:latin typeface="+mn-lt"/>
        </a:defRPr>
      </a:lvl6pPr>
      <a:lvl7pPr marL="3441700" indent="-280988" algn="l" defTabSz="1123950" rtl="0" fontAlgn="base">
        <a:spcBef>
          <a:spcPct val="20000"/>
        </a:spcBef>
        <a:spcAft>
          <a:spcPct val="0"/>
        </a:spcAft>
        <a:buChar char="»"/>
        <a:defRPr sz="3900">
          <a:solidFill>
            <a:schemeClr val="tx1"/>
          </a:solidFill>
          <a:latin typeface="+mn-lt"/>
        </a:defRPr>
      </a:lvl7pPr>
      <a:lvl8pPr marL="3898900" indent="-280988" algn="l" defTabSz="1123950" rtl="0" fontAlgn="base">
        <a:spcBef>
          <a:spcPct val="20000"/>
        </a:spcBef>
        <a:spcAft>
          <a:spcPct val="0"/>
        </a:spcAft>
        <a:buChar char="»"/>
        <a:defRPr sz="3900">
          <a:solidFill>
            <a:schemeClr val="tx1"/>
          </a:solidFill>
          <a:latin typeface="+mn-lt"/>
        </a:defRPr>
      </a:lvl8pPr>
      <a:lvl9pPr marL="4356100" indent="-280988" algn="l" defTabSz="1123950" rtl="0" fontAlgn="base">
        <a:spcBef>
          <a:spcPct val="20000"/>
        </a:spcBef>
        <a:spcAft>
          <a:spcPct val="0"/>
        </a:spcAft>
        <a:buChar char="»"/>
        <a:defRPr sz="3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pPr defTabSz="744538"/>
            <a:r>
              <a:rPr lang="en-US"/>
              <a:t>01/20/2017</a:t>
            </a:r>
          </a:p>
        </p:txBody>
      </p:sp>
      <p:sp>
        <p:nvSpPr>
          <p:cNvPr id="2051" name="Footer Placeholder 4"/>
          <p:cNvSpPr>
            <a:spLocks noGrp="1"/>
          </p:cNvSpPr>
          <p:nvPr>
            <p:ph type="ftr" sz="quarter" idx="11"/>
          </p:nvPr>
        </p:nvSpPr>
        <p:spPr>
          <a:xfrm>
            <a:off x="3124200" y="6248400"/>
            <a:ext cx="3505200" cy="457200"/>
          </a:xfrm>
          <a:noFill/>
        </p:spPr>
        <p:txBody>
          <a:bodyPr/>
          <a:lstStyle/>
          <a:p>
            <a:pPr defTabSz="744538"/>
            <a:r>
              <a:rPr lang="en-US" dirty="0"/>
              <a:t>Approve a Travel Expense Adjustment Request 6.07 </a:t>
            </a:r>
            <a:r>
              <a:rPr lang="en-US" dirty="0" err="1"/>
              <a:t>vers</a:t>
            </a:r>
            <a:r>
              <a:rPr lang="en-US" dirty="0"/>
              <a:t> 1.0</a:t>
            </a:r>
          </a:p>
        </p:txBody>
      </p:sp>
      <p:sp>
        <p:nvSpPr>
          <p:cNvPr id="2052" name="Slide Number Placeholder 5"/>
          <p:cNvSpPr>
            <a:spLocks noGrp="1"/>
          </p:cNvSpPr>
          <p:nvPr>
            <p:ph type="sldNum" sz="quarter" idx="12"/>
          </p:nvPr>
        </p:nvSpPr>
        <p:spPr>
          <a:noFill/>
        </p:spPr>
        <p:txBody>
          <a:bodyPr/>
          <a:lstStyle/>
          <a:p>
            <a:pPr defTabSz="744538"/>
            <a:fld id="{7909E7D2-FBEB-4CC1-A7F2-0FA3FE0AC420}" type="slidenum">
              <a:rPr lang="en-US"/>
              <a:pPr defTabSz="744538"/>
              <a:t>1</a:t>
            </a:fld>
            <a:endParaRPr lang="en-US"/>
          </a:p>
        </p:txBody>
      </p:sp>
      <p:pic>
        <p:nvPicPr>
          <p:cNvPr id="2053" name="Picture 2" descr="ERP in Pennsylvania"/>
          <p:cNvPicPr>
            <a:picLocks noChangeAspect="1" noChangeArrowheads="1"/>
          </p:cNvPicPr>
          <p:nvPr/>
        </p:nvPicPr>
        <p:blipFill>
          <a:blip r:embed="rId3" cstate="print"/>
          <a:srcRect/>
          <a:stretch>
            <a:fillRect/>
          </a:stretch>
        </p:blipFill>
        <p:spPr bwMode="auto">
          <a:xfrm>
            <a:off x="227013" y="1905000"/>
            <a:ext cx="4572000" cy="4254500"/>
          </a:xfrm>
          <a:prstGeom prst="rect">
            <a:avLst/>
          </a:prstGeom>
          <a:noFill/>
          <a:ln w="9525">
            <a:noFill/>
            <a:miter lim="800000"/>
            <a:headEnd/>
            <a:tailEnd/>
          </a:ln>
        </p:spPr>
      </p:pic>
      <p:sp>
        <p:nvSpPr>
          <p:cNvPr id="2054" name="Text Box 3"/>
          <p:cNvSpPr txBox="1">
            <a:spLocks noChangeArrowheads="1"/>
          </p:cNvSpPr>
          <p:nvPr/>
        </p:nvSpPr>
        <p:spPr bwMode="auto">
          <a:xfrm>
            <a:off x="4937125" y="2413000"/>
            <a:ext cx="4024313" cy="2706640"/>
          </a:xfrm>
          <a:prstGeom prst="rect">
            <a:avLst/>
          </a:prstGeom>
          <a:noFill/>
          <a:ln w="9525">
            <a:noFill/>
            <a:miter lim="800000"/>
            <a:headEnd/>
            <a:tailEnd/>
          </a:ln>
        </p:spPr>
        <p:txBody>
          <a:bodyPr lIns="74423" tIns="37212" rIns="74423" bIns="37212">
            <a:spAutoFit/>
          </a:bodyPr>
          <a:lstStyle/>
          <a:p>
            <a:pPr algn="ctr"/>
            <a:r>
              <a:rPr lang="en-US" sz="3200" b="1" dirty="0">
                <a:latin typeface="Arial" charset="0"/>
              </a:rPr>
              <a:t>Approve A Travel Expense Adjustment Request</a:t>
            </a:r>
          </a:p>
          <a:p>
            <a:pPr algn="ctr"/>
            <a:endParaRPr lang="en-US" sz="3200" b="1" dirty="0">
              <a:latin typeface="Arial" charset="0"/>
            </a:endParaRPr>
          </a:p>
          <a:p>
            <a:pPr algn="ctr"/>
            <a:endParaRPr lang="en-US" sz="1100" dirty="0">
              <a:solidFill>
                <a:schemeClr val="tx2"/>
              </a:solidFill>
              <a:latin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10</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2" name="Picture 1"/>
          <p:cNvPicPr>
            <a:picLocks noChangeAspect="1"/>
          </p:cNvPicPr>
          <p:nvPr/>
        </p:nvPicPr>
        <p:blipFill>
          <a:blip r:embed="rId3"/>
          <a:stretch>
            <a:fillRect/>
          </a:stretch>
        </p:blipFill>
        <p:spPr>
          <a:xfrm>
            <a:off x="0" y="1219200"/>
            <a:ext cx="9144000" cy="4495800"/>
          </a:xfrm>
          <a:prstGeom prst="rect">
            <a:avLst/>
          </a:prstGeom>
        </p:spPr>
      </p:pic>
      <p:sp>
        <p:nvSpPr>
          <p:cNvPr id="7" name="AutoShape 5"/>
          <p:cNvSpPr>
            <a:spLocks noChangeArrowheads="1"/>
          </p:cNvSpPr>
          <p:nvPr/>
        </p:nvSpPr>
        <p:spPr bwMode="auto">
          <a:xfrm>
            <a:off x="2362200" y="2133600"/>
            <a:ext cx="2743200" cy="685800"/>
          </a:xfrm>
          <a:prstGeom prst="wedgeRectCallout">
            <a:avLst>
              <a:gd name="adj1" fmla="val 895"/>
              <a:gd name="adj2" fmla="val 136316"/>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View the existing attachments by selecting View Attachments.</a:t>
            </a:r>
          </a:p>
        </p:txBody>
      </p:sp>
    </p:spTree>
    <p:extLst>
      <p:ext uri="{BB962C8B-B14F-4D97-AF65-F5344CB8AC3E}">
        <p14:creationId xmlns:p14="http://schemas.microsoft.com/office/powerpoint/2010/main" val="3644192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11</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2" name="Picture 1"/>
          <p:cNvPicPr>
            <a:picLocks noChangeAspect="1"/>
          </p:cNvPicPr>
          <p:nvPr/>
        </p:nvPicPr>
        <p:blipFill>
          <a:blip r:embed="rId3"/>
          <a:stretch>
            <a:fillRect/>
          </a:stretch>
        </p:blipFill>
        <p:spPr>
          <a:xfrm>
            <a:off x="76200" y="1295400"/>
            <a:ext cx="9067800" cy="4648199"/>
          </a:xfrm>
          <a:prstGeom prst="rect">
            <a:avLst/>
          </a:prstGeom>
        </p:spPr>
      </p:pic>
      <p:sp>
        <p:nvSpPr>
          <p:cNvPr id="7" name="AutoShape 5"/>
          <p:cNvSpPr>
            <a:spLocks noChangeArrowheads="1"/>
          </p:cNvSpPr>
          <p:nvPr/>
        </p:nvSpPr>
        <p:spPr bwMode="auto">
          <a:xfrm>
            <a:off x="6096000" y="1600200"/>
            <a:ext cx="2743200" cy="685800"/>
          </a:xfrm>
          <a:prstGeom prst="wedgeRectCallout">
            <a:avLst>
              <a:gd name="adj1" fmla="val -18670"/>
              <a:gd name="adj2" fmla="val 116026"/>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Supervisors can also add additional attachments by selecting Add Attachments</a:t>
            </a:r>
          </a:p>
        </p:txBody>
      </p:sp>
    </p:spTree>
    <p:extLst>
      <p:ext uri="{BB962C8B-B14F-4D97-AF65-F5344CB8AC3E}">
        <p14:creationId xmlns:p14="http://schemas.microsoft.com/office/powerpoint/2010/main" val="1862696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12</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2" name="Picture 1"/>
          <p:cNvPicPr>
            <a:picLocks noChangeAspect="1"/>
          </p:cNvPicPr>
          <p:nvPr/>
        </p:nvPicPr>
        <p:blipFill>
          <a:blip r:embed="rId3"/>
          <a:stretch>
            <a:fillRect/>
          </a:stretch>
        </p:blipFill>
        <p:spPr>
          <a:xfrm>
            <a:off x="0" y="1295400"/>
            <a:ext cx="9143999" cy="4876800"/>
          </a:xfrm>
          <a:prstGeom prst="rect">
            <a:avLst/>
          </a:prstGeom>
        </p:spPr>
      </p:pic>
      <p:sp>
        <p:nvSpPr>
          <p:cNvPr id="7" name="AutoShape 5"/>
          <p:cNvSpPr>
            <a:spLocks noChangeArrowheads="1"/>
          </p:cNvSpPr>
          <p:nvPr/>
        </p:nvSpPr>
        <p:spPr bwMode="auto">
          <a:xfrm>
            <a:off x="1608482" y="1371600"/>
            <a:ext cx="5935317" cy="1143000"/>
          </a:xfrm>
          <a:prstGeom prst="wedgeRectCallout">
            <a:avLst>
              <a:gd name="adj1" fmla="val -32234"/>
              <a:gd name="adj2" fmla="val 103852"/>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After reviewing the adjustment request, the supervisor can add  additional notes which will be forwarded to the Travel Audit Section.  If the supervisor is Disapproving the request, the Supervisor MUST enter the reason for the disapproval in this section.  All comments entered by the supervisor will be stored in the workflow log.</a:t>
            </a:r>
          </a:p>
        </p:txBody>
      </p:sp>
    </p:spTree>
    <p:extLst>
      <p:ext uri="{BB962C8B-B14F-4D97-AF65-F5344CB8AC3E}">
        <p14:creationId xmlns:p14="http://schemas.microsoft.com/office/powerpoint/2010/main" val="1863638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13</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2" name="Picture 1"/>
          <p:cNvPicPr>
            <a:picLocks noChangeAspect="1"/>
          </p:cNvPicPr>
          <p:nvPr/>
        </p:nvPicPr>
        <p:blipFill>
          <a:blip r:embed="rId3"/>
          <a:stretch>
            <a:fillRect/>
          </a:stretch>
        </p:blipFill>
        <p:spPr>
          <a:xfrm>
            <a:off x="0" y="1295400"/>
            <a:ext cx="9143999" cy="4876800"/>
          </a:xfrm>
          <a:prstGeom prst="rect">
            <a:avLst/>
          </a:prstGeom>
        </p:spPr>
      </p:pic>
      <p:sp>
        <p:nvSpPr>
          <p:cNvPr id="7" name="AutoShape 5"/>
          <p:cNvSpPr>
            <a:spLocks noChangeArrowheads="1"/>
          </p:cNvSpPr>
          <p:nvPr/>
        </p:nvSpPr>
        <p:spPr bwMode="auto">
          <a:xfrm>
            <a:off x="156541" y="4114800"/>
            <a:ext cx="5935317" cy="1143000"/>
          </a:xfrm>
          <a:prstGeom prst="wedgeRectCallout">
            <a:avLst>
              <a:gd name="adj1" fmla="val -32234"/>
              <a:gd name="adj2" fmla="val 103852"/>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After reviewing and determining the adjustment is correct and valid, the supervisor can approve the adjustment by selecting Approve.  This will send the work item to the Travel Audit Section for final review and approval.</a:t>
            </a:r>
          </a:p>
        </p:txBody>
      </p:sp>
    </p:spTree>
    <p:extLst>
      <p:ext uri="{BB962C8B-B14F-4D97-AF65-F5344CB8AC3E}">
        <p14:creationId xmlns:p14="http://schemas.microsoft.com/office/powerpoint/2010/main" val="1946205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14</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3" name="Picture 2"/>
          <p:cNvPicPr>
            <a:picLocks noChangeAspect="1"/>
          </p:cNvPicPr>
          <p:nvPr/>
        </p:nvPicPr>
        <p:blipFill>
          <a:blip r:embed="rId3"/>
          <a:stretch>
            <a:fillRect/>
          </a:stretch>
        </p:blipFill>
        <p:spPr>
          <a:xfrm>
            <a:off x="76200" y="1447800"/>
            <a:ext cx="9067800" cy="4038600"/>
          </a:xfrm>
          <a:prstGeom prst="rect">
            <a:avLst/>
          </a:prstGeom>
        </p:spPr>
      </p:pic>
      <p:sp>
        <p:nvSpPr>
          <p:cNvPr id="8" name="AutoShape 5"/>
          <p:cNvSpPr>
            <a:spLocks noChangeArrowheads="1"/>
          </p:cNvSpPr>
          <p:nvPr/>
        </p:nvSpPr>
        <p:spPr bwMode="auto">
          <a:xfrm>
            <a:off x="914400" y="3124200"/>
            <a:ext cx="5935317" cy="1524000"/>
          </a:xfrm>
          <a:prstGeom prst="wedgeRectCallout">
            <a:avLst>
              <a:gd name="adj1" fmla="val -35081"/>
              <a:gd name="adj2" fmla="val 14287"/>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Once the work item has been acted upon, the work item will close and the supervisor can use the menu options on the left hand menu bar to return to their inbox or exit ESS.</a:t>
            </a:r>
          </a:p>
          <a:p>
            <a:pPr algn="ctr">
              <a:spcBef>
                <a:spcPct val="0"/>
              </a:spcBef>
              <a:buFontTx/>
              <a:buNone/>
            </a:pPr>
            <a:endParaRPr lang="en-US" altLang="en-US" sz="1400" b="1" dirty="0">
              <a:latin typeface="Trebuchet MS" panose="020B0603020202020204" pitchFamily="34" charset="0"/>
            </a:endParaRPr>
          </a:p>
          <a:p>
            <a:pPr algn="ctr">
              <a:spcBef>
                <a:spcPct val="0"/>
              </a:spcBef>
              <a:buFontTx/>
              <a:buNone/>
            </a:pPr>
            <a:r>
              <a:rPr lang="en-US" altLang="en-US" sz="1400" b="1" dirty="0">
                <a:latin typeface="Trebuchet MS" panose="020B0603020202020204" pitchFamily="34" charset="0"/>
              </a:rPr>
              <a:t>If the supervisor is using the GUI to approve, the supervisor will be returned to the inbox.</a:t>
            </a:r>
          </a:p>
        </p:txBody>
      </p:sp>
    </p:spTree>
    <p:extLst>
      <p:ext uri="{BB962C8B-B14F-4D97-AF65-F5344CB8AC3E}">
        <p14:creationId xmlns:p14="http://schemas.microsoft.com/office/powerpoint/2010/main" val="2171080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p:spPr>
        <p:txBody>
          <a:bodyPr/>
          <a:lstStyle/>
          <a:p>
            <a:pPr defTabSz="744538"/>
            <a:r>
              <a:rPr lang="en-US"/>
              <a:t>01/20/2017</a:t>
            </a:r>
          </a:p>
        </p:txBody>
      </p:sp>
      <p:sp>
        <p:nvSpPr>
          <p:cNvPr id="11267" name="Rectangle 5"/>
          <p:cNvSpPr>
            <a:spLocks noGrp="1" noChangeArrowheads="1"/>
          </p:cNvSpPr>
          <p:nvPr>
            <p:ph type="ftr" sz="quarter" idx="11"/>
          </p:nvPr>
        </p:nvSpPr>
        <p:spPr>
          <a:xfrm>
            <a:off x="3124200" y="6248400"/>
            <a:ext cx="3048000" cy="457200"/>
          </a:xfrm>
          <a:noFill/>
        </p:spPr>
        <p:txBody>
          <a:bodyPr/>
          <a:lstStyle/>
          <a:p>
            <a:pPr defTabSz="744538"/>
            <a:r>
              <a:rPr lang="en-US"/>
              <a:t>Approve a Travel Expense Adjustment Request 6.07 vers 1.0</a:t>
            </a:r>
            <a:endParaRPr lang="en-US" dirty="0"/>
          </a:p>
        </p:txBody>
      </p:sp>
      <p:sp>
        <p:nvSpPr>
          <p:cNvPr id="11268" name="Rectangle 6"/>
          <p:cNvSpPr>
            <a:spLocks noGrp="1" noChangeArrowheads="1"/>
          </p:cNvSpPr>
          <p:nvPr>
            <p:ph type="sldNum" sz="quarter" idx="12"/>
          </p:nvPr>
        </p:nvSpPr>
        <p:spPr>
          <a:noFill/>
        </p:spPr>
        <p:txBody>
          <a:bodyPr/>
          <a:lstStyle/>
          <a:p>
            <a:pPr defTabSz="744538"/>
            <a:fld id="{08CB8F7A-7B53-426E-8EEB-30D332160178}" type="slidenum">
              <a:rPr lang="en-US"/>
              <a:pPr defTabSz="744538"/>
              <a:t>15</a:t>
            </a:fld>
            <a:endParaRPr lang="en-US"/>
          </a:p>
        </p:txBody>
      </p:sp>
      <p:sp>
        <p:nvSpPr>
          <p:cNvPr id="11269" name="Rectangle 2"/>
          <p:cNvSpPr>
            <a:spLocks noGrp="1" noChangeArrowheads="1"/>
          </p:cNvSpPr>
          <p:nvPr>
            <p:ph type="title" idx="4294967295"/>
          </p:nvPr>
        </p:nvSpPr>
        <p:spPr/>
        <p:txBody>
          <a:bodyPr/>
          <a:lstStyle/>
          <a:p>
            <a:r>
              <a:rPr lang="en-US" sz="3300"/>
              <a:t>Additional Resources</a:t>
            </a:r>
          </a:p>
        </p:txBody>
      </p:sp>
      <p:sp>
        <p:nvSpPr>
          <p:cNvPr id="11270" name="Rectangle 3"/>
          <p:cNvSpPr>
            <a:spLocks noGrp="1" noChangeArrowheads="1"/>
          </p:cNvSpPr>
          <p:nvPr>
            <p:ph type="body" idx="4294967295"/>
          </p:nvPr>
        </p:nvSpPr>
        <p:spPr>
          <a:xfrm>
            <a:off x="182563" y="1333500"/>
            <a:ext cx="8716962" cy="4456113"/>
          </a:xfrm>
        </p:spPr>
        <p:txBody>
          <a:bodyPr/>
          <a:lstStyle/>
          <a:p>
            <a:pPr marL="0" indent="0">
              <a:lnSpc>
                <a:spcPct val="90000"/>
              </a:lnSpc>
              <a:spcBef>
                <a:spcPct val="0"/>
              </a:spcBef>
              <a:buFontTx/>
              <a:buNone/>
            </a:pPr>
            <a:r>
              <a:rPr lang="en-US"/>
              <a:t>Need help?</a:t>
            </a:r>
          </a:p>
          <a:p>
            <a:pPr marL="0" indent="0">
              <a:lnSpc>
                <a:spcPct val="90000"/>
              </a:lnSpc>
              <a:spcBef>
                <a:spcPct val="0"/>
              </a:spcBef>
              <a:buFontTx/>
              <a:buNone/>
            </a:pPr>
            <a:endParaRPr lang="en-US"/>
          </a:p>
          <a:p>
            <a:pPr marL="0" indent="0">
              <a:lnSpc>
                <a:spcPct val="90000"/>
              </a:lnSpc>
              <a:spcBef>
                <a:spcPct val="0"/>
              </a:spcBef>
              <a:buFontTx/>
              <a:buNone/>
            </a:pPr>
            <a:r>
              <a:rPr lang="en-US"/>
              <a:t>Contact the Travel Expense Help Desk:</a:t>
            </a:r>
          </a:p>
          <a:p>
            <a:pPr marL="0" indent="0">
              <a:lnSpc>
                <a:spcPct val="90000"/>
              </a:lnSpc>
              <a:spcBef>
                <a:spcPct val="0"/>
              </a:spcBef>
              <a:buFontTx/>
              <a:buNone/>
            </a:pPr>
            <a:endParaRPr lang="en-US"/>
          </a:p>
          <a:p>
            <a:pPr marL="0" indent="0">
              <a:lnSpc>
                <a:spcPct val="90000"/>
              </a:lnSpc>
              <a:spcBef>
                <a:spcPct val="0"/>
              </a:spcBef>
            </a:pPr>
            <a:r>
              <a:rPr lang="en-US"/>
              <a:t> 1-800-824-0626 outside the Harrisburg area</a:t>
            </a:r>
          </a:p>
          <a:p>
            <a:pPr marL="0" indent="0">
              <a:lnSpc>
                <a:spcPct val="90000"/>
              </a:lnSpc>
              <a:spcBef>
                <a:spcPct val="0"/>
              </a:spcBef>
            </a:pPr>
            <a:r>
              <a:rPr lang="en-US"/>
              <a:t> 717-346-3401 within the Harrisburg area</a:t>
            </a:r>
          </a:p>
          <a:p>
            <a:pPr marL="0" indent="0">
              <a:lnSpc>
                <a:spcPct val="90000"/>
              </a:lnSpc>
              <a:spcBef>
                <a:spcPct val="0"/>
              </a:spcBef>
            </a:pPr>
            <a:endParaRPr lang="en-US"/>
          </a:p>
          <a:p>
            <a:pPr marL="0" indent="0">
              <a:lnSpc>
                <a:spcPct val="90000"/>
              </a:lnSpc>
              <a:spcBef>
                <a:spcPct val="0"/>
              </a:spcBef>
            </a:pPr>
            <a:r>
              <a:rPr lang="en-US" u="sng"/>
              <a:t>Co-travelaudits@pa.gov</a:t>
            </a:r>
          </a:p>
          <a:p>
            <a:pPr marL="0" indent="0">
              <a:lnSpc>
                <a:spcPct val="90000"/>
              </a:lnSpc>
              <a:spcBef>
                <a:spcPct val="0"/>
              </a:spcBef>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a:t>01/20/2017</a:t>
            </a:r>
          </a:p>
        </p:txBody>
      </p:sp>
      <p:sp>
        <p:nvSpPr>
          <p:cNvPr id="3075"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a:t>Approve a Travel Expense Adjustment Request 6.07 vers 1.0</a:t>
            </a:r>
          </a:p>
        </p:txBody>
      </p:sp>
      <p:sp>
        <p:nvSpPr>
          <p:cNvPr id="3076"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1F70001E-B4B2-4544-9E6E-1E20A5DB420B}" type="slidenum">
              <a:rPr lang="en-US" altLang="en-US" sz="1400" smtClean="0"/>
              <a:pPr eaLnBrk="1" hangingPunct="1">
                <a:defRPr/>
              </a:pPr>
              <a:t>2</a:t>
            </a:fld>
            <a:endParaRPr lang="en-US" altLang="en-US" sz="1400"/>
          </a:p>
        </p:txBody>
      </p:sp>
      <p:sp>
        <p:nvSpPr>
          <p:cNvPr id="3077" name="Rectangle 2"/>
          <p:cNvSpPr>
            <a:spLocks noGrp="1" noChangeArrowheads="1"/>
          </p:cNvSpPr>
          <p:nvPr>
            <p:ph type="title" idx="4294967295"/>
          </p:nvPr>
        </p:nvSpPr>
        <p:spPr/>
        <p:txBody>
          <a:bodyPr/>
          <a:lstStyle/>
          <a:p>
            <a:pPr eaLnBrk="1" hangingPunct="1"/>
            <a:r>
              <a:rPr lang="en-US" altLang="en-US" sz="3300"/>
              <a:t>Tips and Tricks</a:t>
            </a:r>
          </a:p>
        </p:txBody>
      </p:sp>
      <p:sp>
        <p:nvSpPr>
          <p:cNvPr id="3078" name="Rectangle 3"/>
          <p:cNvSpPr>
            <a:spLocks noChangeArrowheads="1"/>
          </p:cNvSpPr>
          <p:nvPr/>
        </p:nvSpPr>
        <p:spPr bwMode="auto">
          <a:xfrm>
            <a:off x="304800" y="1206500"/>
            <a:ext cx="8656638"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9118" tIns="64559" rIns="129118" bIns="64559"/>
          <a:lstStyle>
            <a:lvl1pPr marL="46038" indent="-46038"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eaLnBrk="1" hangingPunct="1">
              <a:lnSpc>
                <a:spcPct val="90000"/>
              </a:lnSpc>
              <a:buFontTx/>
              <a:buNone/>
            </a:pPr>
            <a:r>
              <a:rPr lang="en-US" altLang="en-US" dirty="0"/>
              <a:t>Tips and Tricks</a:t>
            </a:r>
          </a:p>
          <a:p>
            <a:pPr eaLnBrk="1" hangingPunct="1">
              <a:lnSpc>
                <a:spcPct val="90000"/>
              </a:lnSpc>
              <a:buFontTx/>
              <a:buNone/>
            </a:pPr>
            <a:endParaRPr lang="en-US" altLang="en-US" sz="1600" dirty="0"/>
          </a:p>
          <a:p>
            <a:pPr eaLnBrk="1" hangingPunct="1">
              <a:lnSpc>
                <a:spcPct val="90000"/>
              </a:lnSpc>
            </a:pPr>
            <a:r>
              <a:rPr lang="en-US" altLang="en-US" dirty="0"/>
              <a:t>Supervisors can use either ESS or SAP to act upon work items</a:t>
            </a:r>
          </a:p>
          <a:p>
            <a:pPr eaLnBrk="1" hangingPunct="1">
              <a:lnSpc>
                <a:spcPct val="90000"/>
              </a:lnSpc>
            </a:pPr>
            <a:endParaRPr lang="en-US" altLang="en-US" dirty="0"/>
          </a:p>
          <a:p>
            <a:pPr eaLnBrk="1" hangingPunct="1">
              <a:lnSpc>
                <a:spcPct val="90000"/>
              </a:lnSpc>
            </a:pPr>
            <a:r>
              <a:rPr lang="en-US" altLang="en-US" dirty="0"/>
              <a:t>If using ESS, the only browser supported is Internet Explorer</a:t>
            </a:r>
          </a:p>
          <a:p>
            <a:pPr eaLnBrk="1" hangingPunct="1">
              <a:lnSpc>
                <a:spcPct val="90000"/>
              </a:lnSpc>
            </a:pPr>
            <a:endParaRPr lang="en-US" altLang="en-US" sz="1600" dirty="0"/>
          </a:p>
          <a:p>
            <a:pPr eaLnBrk="1" hangingPunct="1">
              <a:lnSpc>
                <a:spcPct val="90000"/>
              </a:lnSpc>
            </a:pPr>
            <a:r>
              <a:rPr lang="en-US" altLang="en-US" dirty="0"/>
              <a:t>Supervisors can Disapprove, Process Later or Replace the work item at any time</a:t>
            </a:r>
          </a:p>
          <a:p>
            <a:pPr eaLnBrk="1" hangingPunct="1">
              <a:lnSpc>
                <a:spcPct val="90000"/>
              </a:lnSpc>
            </a:pPr>
            <a:endParaRPr lang="en-US" altLang="en-US" sz="1600" dirty="0"/>
          </a:p>
          <a:p>
            <a:pPr eaLnBrk="1" hangingPunct="1">
              <a:lnSpc>
                <a:spcPct val="90000"/>
              </a:lnSpc>
            </a:pPr>
            <a:endParaRPr lang="en-US" altLang="en-US" sz="1600" dirty="0"/>
          </a:p>
          <a:p>
            <a:pPr eaLnBrk="1" hangingPunct="1">
              <a:lnSpc>
                <a:spcPct val="90000"/>
              </a:lnSpc>
            </a:pPr>
            <a:endParaRPr lang="en-US" altLang="en-US" dirty="0"/>
          </a:p>
          <a:p>
            <a:pPr eaLnBrk="1" hangingPunct="1">
              <a:lnSpc>
                <a:spcPct val="90000"/>
              </a:lnSpc>
            </a:pPr>
            <a:endParaRPr lang="en-US" altLang="en-US" sz="1600" dirty="0"/>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buFontTx/>
              <a:buNone/>
            </a:pPr>
            <a:endParaRPr lang="en-US" altLang="en-US" dirty="0"/>
          </a:p>
        </p:txBody>
      </p:sp>
    </p:spTree>
    <p:extLst>
      <p:ext uri="{BB962C8B-B14F-4D97-AF65-F5344CB8AC3E}">
        <p14:creationId xmlns:p14="http://schemas.microsoft.com/office/powerpoint/2010/main" val="212911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a:t>01/20/2017</a:t>
            </a:r>
          </a:p>
        </p:txBody>
      </p:sp>
      <p:sp>
        <p:nvSpPr>
          <p:cNvPr id="4099"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a:t>Approve a Travel Expense Adjustment Request 6.07 vers 1.0</a:t>
            </a:r>
          </a:p>
        </p:txBody>
      </p:sp>
      <p:sp>
        <p:nvSpPr>
          <p:cNvPr id="4100"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B5C1C05E-7A04-44DE-BD7F-6D2031A0E0C2}" type="slidenum">
              <a:rPr lang="en-US" altLang="en-US" sz="1400" smtClean="0"/>
              <a:pPr eaLnBrk="1" hangingPunct="1">
                <a:defRPr/>
              </a:pPr>
              <a:t>3</a:t>
            </a:fld>
            <a:endParaRPr lang="en-US" altLang="en-US" sz="1400"/>
          </a:p>
        </p:txBody>
      </p:sp>
      <p:sp>
        <p:nvSpPr>
          <p:cNvPr id="4101" name="Rectangle 2"/>
          <p:cNvSpPr>
            <a:spLocks noGrp="1" noChangeArrowheads="1"/>
          </p:cNvSpPr>
          <p:nvPr>
            <p:ph type="title" idx="4294967295"/>
          </p:nvPr>
        </p:nvSpPr>
        <p:spPr/>
        <p:txBody>
          <a:bodyPr/>
          <a:lstStyle/>
          <a:p>
            <a:pPr eaLnBrk="1" hangingPunct="1"/>
            <a:r>
              <a:rPr lang="en-US" altLang="en-US" sz="3300"/>
              <a:t>Tips and Tricks</a:t>
            </a:r>
          </a:p>
        </p:txBody>
      </p:sp>
      <p:sp>
        <p:nvSpPr>
          <p:cNvPr id="4102" name="Rectangle 3"/>
          <p:cNvSpPr>
            <a:spLocks noChangeArrowheads="1"/>
          </p:cNvSpPr>
          <p:nvPr/>
        </p:nvSpPr>
        <p:spPr bwMode="auto">
          <a:xfrm>
            <a:off x="304800" y="1206500"/>
            <a:ext cx="8656638"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9118" tIns="64559" rIns="129118" bIns="64559"/>
          <a:lstStyle>
            <a:lvl1pPr marL="46038" indent="-46038"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eaLnBrk="1" hangingPunct="1">
              <a:lnSpc>
                <a:spcPct val="90000"/>
              </a:lnSpc>
              <a:buFontTx/>
              <a:buNone/>
            </a:pPr>
            <a:r>
              <a:rPr lang="en-US" altLang="en-US" dirty="0"/>
              <a:t>Tips and Tricks Continued</a:t>
            </a:r>
          </a:p>
          <a:p>
            <a:pPr eaLnBrk="1" hangingPunct="1">
              <a:lnSpc>
                <a:spcPct val="90000"/>
              </a:lnSpc>
              <a:buFontTx/>
              <a:buNone/>
            </a:pPr>
            <a:endParaRPr lang="en-US" altLang="en-US" sz="1600" dirty="0"/>
          </a:p>
          <a:p>
            <a:pPr eaLnBrk="1" hangingPunct="1">
              <a:lnSpc>
                <a:spcPct val="90000"/>
              </a:lnSpc>
            </a:pPr>
            <a:r>
              <a:rPr lang="en-US" altLang="en-US" dirty="0"/>
              <a:t>Supervisors have the ability to attach receipts</a:t>
            </a:r>
          </a:p>
          <a:p>
            <a:pPr eaLnBrk="1" hangingPunct="1">
              <a:lnSpc>
                <a:spcPct val="90000"/>
              </a:lnSpc>
            </a:pPr>
            <a:endParaRPr lang="en-US" altLang="en-US" sz="1600" dirty="0"/>
          </a:p>
          <a:p>
            <a:pPr eaLnBrk="1" hangingPunct="1">
              <a:lnSpc>
                <a:spcPct val="90000"/>
              </a:lnSpc>
            </a:pPr>
            <a:r>
              <a:rPr lang="en-US" altLang="en-US" dirty="0"/>
              <a:t>Supervisors will receive an email notification that they have adjustment requests pending review and approval</a:t>
            </a:r>
          </a:p>
          <a:p>
            <a:pPr eaLnBrk="1" hangingPunct="1">
              <a:lnSpc>
                <a:spcPct val="90000"/>
              </a:lnSpc>
            </a:pPr>
            <a:endParaRPr lang="en-US" altLang="en-US" sz="1600" dirty="0"/>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buFontTx/>
              <a:buNone/>
            </a:pPr>
            <a:endParaRPr lang="en-US" altLang="en-US" dirty="0"/>
          </a:p>
        </p:txBody>
      </p:sp>
    </p:spTree>
    <p:extLst>
      <p:ext uri="{BB962C8B-B14F-4D97-AF65-F5344CB8AC3E}">
        <p14:creationId xmlns:p14="http://schemas.microsoft.com/office/powerpoint/2010/main" val="266240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4</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3" name="Picture 2"/>
          <p:cNvPicPr>
            <a:picLocks noChangeAspect="1"/>
          </p:cNvPicPr>
          <p:nvPr/>
        </p:nvPicPr>
        <p:blipFill>
          <a:blip r:embed="rId3"/>
          <a:stretch>
            <a:fillRect/>
          </a:stretch>
        </p:blipFill>
        <p:spPr>
          <a:xfrm>
            <a:off x="76200" y="1219200"/>
            <a:ext cx="8991600" cy="3429000"/>
          </a:xfrm>
          <a:prstGeom prst="rect">
            <a:avLst/>
          </a:prstGeom>
        </p:spPr>
      </p:pic>
    </p:spTree>
    <p:extLst>
      <p:ext uri="{BB962C8B-B14F-4D97-AF65-F5344CB8AC3E}">
        <p14:creationId xmlns:p14="http://schemas.microsoft.com/office/powerpoint/2010/main" val="374488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5</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2" name="Picture 1"/>
          <p:cNvPicPr>
            <a:picLocks noChangeAspect="1"/>
          </p:cNvPicPr>
          <p:nvPr/>
        </p:nvPicPr>
        <p:blipFill>
          <a:blip r:embed="rId3"/>
          <a:stretch>
            <a:fillRect/>
          </a:stretch>
        </p:blipFill>
        <p:spPr>
          <a:xfrm>
            <a:off x="0" y="1295400"/>
            <a:ext cx="9143999" cy="4800600"/>
          </a:xfrm>
          <a:prstGeom prst="rect">
            <a:avLst/>
          </a:prstGeom>
        </p:spPr>
      </p:pic>
      <p:sp>
        <p:nvSpPr>
          <p:cNvPr id="7" name="AutoShape 5"/>
          <p:cNvSpPr>
            <a:spLocks noChangeArrowheads="1"/>
          </p:cNvSpPr>
          <p:nvPr/>
        </p:nvSpPr>
        <p:spPr bwMode="auto">
          <a:xfrm>
            <a:off x="4343400" y="1371600"/>
            <a:ext cx="4800599" cy="685800"/>
          </a:xfrm>
          <a:prstGeom prst="wedgeRectCallout">
            <a:avLst>
              <a:gd name="adj1" fmla="val -18877"/>
              <a:gd name="adj2" fmla="val 29069"/>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When selected, the work item will appear.  The top section will contain the traveler, trip information and who submitted the adjustment request.</a:t>
            </a:r>
          </a:p>
        </p:txBody>
      </p:sp>
    </p:spTree>
    <p:extLst>
      <p:ext uri="{BB962C8B-B14F-4D97-AF65-F5344CB8AC3E}">
        <p14:creationId xmlns:p14="http://schemas.microsoft.com/office/powerpoint/2010/main" val="3623029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6</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2" name="Picture 1"/>
          <p:cNvPicPr>
            <a:picLocks noChangeAspect="1"/>
          </p:cNvPicPr>
          <p:nvPr/>
        </p:nvPicPr>
        <p:blipFill>
          <a:blip r:embed="rId3"/>
          <a:stretch>
            <a:fillRect/>
          </a:stretch>
        </p:blipFill>
        <p:spPr>
          <a:xfrm>
            <a:off x="0" y="1295400"/>
            <a:ext cx="9143999" cy="4800600"/>
          </a:xfrm>
          <a:prstGeom prst="rect">
            <a:avLst/>
          </a:prstGeom>
        </p:spPr>
      </p:pic>
      <p:sp>
        <p:nvSpPr>
          <p:cNvPr id="7" name="AutoShape 5"/>
          <p:cNvSpPr>
            <a:spLocks noChangeArrowheads="1"/>
          </p:cNvSpPr>
          <p:nvPr/>
        </p:nvSpPr>
        <p:spPr bwMode="auto">
          <a:xfrm>
            <a:off x="1527314" y="1981200"/>
            <a:ext cx="4800599" cy="685800"/>
          </a:xfrm>
          <a:prstGeom prst="wedgeRectCallout">
            <a:avLst>
              <a:gd name="adj1" fmla="val 13628"/>
              <a:gd name="adj2" fmla="val 195736"/>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The bottom section will contain the requested adjustment amount, the reason for the adjustment and the details of the adjustment.</a:t>
            </a:r>
          </a:p>
        </p:txBody>
      </p:sp>
    </p:spTree>
    <p:extLst>
      <p:ext uri="{BB962C8B-B14F-4D97-AF65-F5344CB8AC3E}">
        <p14:creationId xmlns:p14="http://schemas.microsoft.com/office/powerpoint/2010/main" val="613980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7</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2" name="Picture 1"/>
          <p:cNvPicPr>
            <a:picLocks noChangeAspect="1"/>
          </p:cNvPicPr>
          <p:nvPr/>
        </p:nvPicPr>
        <p:blipFill>
          <a:blip r:embed="rId3"/>
          <a:stretch>
            <a:fillRect/>
          </a:stretch>
        </p:blipFill>
        <p:spPr>
          <a:xfrm>
            <a:off x="0" y="1295400"/>
            <a:ext cx="9143999" cy="4800600"/>
          </a:xfrm>
          <a:prstGeom prst="rect">
            <a:avLst/>
          </a:prstGeom>
        </p:spPr>
      </p:pic>
      <p:sp>
        <p:nvSpPr>
          <p:cNvPr id="7" name="AutoShape 5"/>
          <p:cNvSpPr>
            <a:spLocks noChangeArrowheads="1"/>
          </p:cNvSpPr>
          <p:nvPr/>
        </p:nvSpPr>
        <p:spPr bwMode="auto">
          <a:xfrm>
            <a:off x="1527314" y="1981200"/>
            <a:ext cx="4800599" cy="685800"/>
          </a:xfrm>
          <a:prstGeom prst="wedgeRectCallout">
            <a:avLst>
              <a:gd name="adj1" fmla="val -23846"/>
              <a:gd name="adj2" fmla="val 195736"/>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A note field will also be available for the supervisor to add additional notes.</a:t>
            </a:r>
          </a:p>
        </p:txBody>
      </p:sp>
    </p:spTree>
    <p:extLst>
      <p:ext uri="{BB962C8B-B14F-4D97-AF65-F5344CB8AC3E}">
        <p14:creationId xmlns:p14="http://schemas.microsoft.com/office/powerpoint/2010/main" val="99739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200400" cy="457200"/>
          </a:xfrm>
          <a:noFill/>
        </p:spPr>
        <p:txBody>
          <a:bodyPr/>
          <a:lstStyle/>
          <a:p>
            <a:pPr defTabSz="744538"/>
            <a:r>
              <a:rPr lang="en-US"/>
              <a:t>Approve a Travel Expense Adjustment Request 6.07 vers 1.0</a:t>
            </a:r>
            <a:endParaRPr lang="en-US" dirty="0"/>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8</a:t>
            </a:fld>
            <a:endParaRPr lang="en-US"/>
          </a:p>
        </p:txBody>
      </p:sp>
      <p:sp>
        <p:nvSpPr>
          <p:cNvPr id="4101" name="Rectangle 2"/>
          <p:cNvSpPr>
            <a:spLocks noGrp="1" noChangeArrowheads="1"/>
          </p:cNvSpPr>
          <p:nvPr>
            <p:ph type="title" idx="4294967295"/>
          </p:nvPr>
        </p:nvSpPr>
        <p:spPr/>
        <p:txBody>
          <a:bodyPr/>
          <a:lstStyle/>
          <a:p>
            <a:pPr eaLnBrk="1" hangingPunct="1"/>
            <a:r>
              <a:rPr lang="en-US" sz="3300" dirty="0"/>
              <a:t>Approve a Travel Expense Adjustment Request</a:t>
            </a:r>
          </a:p>
        </p:txBody>
      </p:sp>
      <p:pic>
        <p:nvPicPr>
          <p:cNvPr id="2" name="Picture 1"/>
          <p:cNvPicPr>
            <a:picLocks noChangeAspect="1"/>
          </p:cNvPicPr>
          <p:nvPr/>
        </p:nvPicPr>
        <p:blipFill>
          <a:blip r:embed="rId3"/>
          <a:stretch>
            <a:fillRect/>
          </a:stretch>
        </p:blipFill>
        <p:spPr>
          <a:xfrm>
            <a:off x="0" y="1219200"/>
            <a:ext cx="9144000" cy="4724400"/>
          </a:xfrm>
          <a:prstGeom prst="rect">
            <a:avLst/>
          </a:prstGeom>
        </p:spPr>
      </p:pic>
      <p:sp>
        <p:nvSpPr>
          <p:cNvPr id="7" name="AutoShape 5"/>
          <p:cNvSpPr>
            <a:spLocks noChangeArrowheads="1"/>
          </p:cNvSpPr>
          <p:nvPr/>
        </p:nvSpPr>
        <p:spPr bwMode="auto">
          <a:xfrm>
            <a:off x="4648200" y="1600200"/>
            <a:ext cx="2743200" cy="685800"/>
          </a:xfrm>
          <a:prstGeom prst="wedgeRectCallout">
            <a:avLst>
              <a:gd name="adj1" fmla="val -18670"/>
              <a:gd name="adj2" fmla="val 116026"/>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View the existing expense statement by selecting Get Statement.</a:t>
            </a:r>
          </a:p>
        </p:txBody>
      </p:sp>
    </p:spTree>
    <p:extLst>
      <p:ext uri="{BB962C8B-B14F-4D97-AF65-F5344CB8AC3E}">
        <p14:creationId xmlns:p14="http://schemas.microsoft.com/office/powerpoint/2010/main" val="78421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pPr defTabSz="744538"/>
            <a:r>
              <a:rPr lang="en-US"/>
              <a:t>01/20/2017</a:t>
            </a:r>
          </a:p>
        </p:txBody>
      </p:sp>
      <p:sp>
        <p:nvSpPr>
          <p:cNvPr id="4099" name="Rectangle 5"/>
          <p:cNvSpPr>
            <a:spLocks noGrp="1" noChangeArrowheads="1"/>
          </p:cNvSpPr>
          <p:nvPr>
            <p:ph type="ftr" sz="quarter" idx="11"/>
          </p:nvPr>
        </p:nvSpPr>
        <p:spPr>
          <a:xfrm>
            <a:off x="3124200" y="6248400"/>
            <a:ext cx="3124200" cy="457200"/>
          </a:xfrm>
          <a:noFill/>
        </p:spPr>
        <p:txBody>
          <a:bodyPr/>
          <a:lstStyle/>
          <a:p>
            <a:pPr defTabSz="744538"/>
            <a:r>
              <a:rPr lang="en-US"/>
              <a:t>Approve a Travel Expense Adjustment Request 6.07 vers 1.0</a:t>
            </a:r>
          </a:p>
        </p:txBody>
      </p:sp>
      <p:sp>
        <p:nvSpPr>
          <p:cNvPr id="4100" name="Rectangle 6"/>
          <p:cNvSpPr>
            <a:spLocks noGrp="1" noChangeArrowheads="1"/>
          </p:cNvSpPr>
          <p:nvPr>
            <p:ph type="sldNum" sz="quarter" idx="12"/>
          </p:nvPr>
        </p:nvSpPr>
        <p:spPr>
          <a:noFill/>
        </p:spPr>
        <p:txBody>
          <a:bodyPr/>
          <a:lstStyle/>
          <a:p>
            <a:pPr defTabSz="744538"/>
            <a:fld id="{F4B997EB-1AE3-4894-91FC-EC012420F99B}" type="slidenum">
              <a:rPr lang="en-US"/>
              <a:pPr defTabSz="744538"/>
              <a:t>9</a:t>
            </a:fld>
            <a:endParaRPr lang="en-US"/>
          </a:p>
        </p:txBody>
      </p:sp>
      <p:sp>
        <p:nvSpPr>
          <p:cNvPr id="8" name="Rectangle 2"/>
          <p:cNvSpPr txBox="1">
            <a:spLocks noChangeArrowheads="1"/>
          </p:cNvSpPr>
          <p:nvPr/>
        </p:nvSpPr>
        <p:spPr bwMode="auto">
          <a:xfrm>
            <a:off x="1677988" y="190500"/>
            <a:ext cx="7466012" cy="800100"/>
          </a:xfrm>
          <a:prstGeom prst="rect">
            <a:avLst/>
          </a:prstGeom>
          <a:noFill/>
          <a:ln w="9525">
            <a:noFill/>
            <a:miter lim="800000"/>
            <a:headEnd/>
            <a:tailEnd/>
          </a:ln>
        </p:spPr>
        <p:txBody>
          <a:bodyPr vert="horz" wrap="square" lIns="91407" tIns="45704" rIns="91407" bIns="45704" numCol="1" anchor="ctr" anchorCtr="0" compatLnSpc="1">
            <a:prstTxWarp prst="textNoShape">
              <a:avLst/>
            </a:prstTxWarp>
          </a:bodyPr>
          <a:lstStyle>
            <a:lvl1pPr algn="r" rtl="0" eaLnBrk="0" fontAlgn="base" hangingPunct="0">
              <a:spcBef>
                <a:spcPct val="0"/>
              </a:spcBef>
              <a:spcAft>
                <a:spcPct val="0"/>
              </a:spcAft>
              <a:defRPr sz="3600">
                <a:solidFill>
                  <a:schemeClr val="tx2"/>
                </a:solidFill>
                <a:latin typeface="+mj-lt"/>
                <a:ea typeface="+mj-ea"/>
                <a:cs typeface="+mj-cs"/>
              </a:defRPr>
            </a:lvl1pPr>
            <a:lvl2pPr algn="r" rtl="0" eaLnBrk="0" fontAlgn="base" hangingPunct="0">
              <a:spcBef>
                <a:spcPct val="0"/>
              </a:spcBef>
              <a:spcAft>
                <a:spcPct val="0"/>
              </a:spcAft>
              <a:defRPr sz="3600">
                <a:solidFill>
                  <a:schemeClr val="tx2"/>
                </a:solidFill>
                <a:latin typeface="Arial" charset="0"/>
              </a:defRPr>
            </a:lvl2pPr>
            <a:lvl3pPr algn="r" rtl="0" eaLnBrk="0" fontAlgn="base" hangingPunct="0">
              <a:spcBef>
                <a:spcPct val="0"/>
              </a:spcBef>
              <a:spcAft>
                <a:spcPct val="0"/>
              </a:spcAft>
              <a:defRPr sz="3600">
                <a:solidFill>
                  <a:schemeClr val="tx2"/>
                </a:solidFill>
                <a:latin typeface="Arial" charset="0"/>
              </a:defRPr>
            </a:lvl3pPr>
            <a:lvl4pPr algn="r" rtl="0" eaLnBrk="0" fontAlgn="base" hangingPunct="0">
              <a:spcBef>
                <a:spcPct val="0"/>
              </a:spcBef>
              <a:spcAft>
                <a:spcPct val="0"/>
              </a:spcAft>
              <a:defRPr sz="3600">
                <a:solidFill>
                  <a:schemeClr val="tx2"/>
                </a:solidFill>
                <a:latin typeface="Arial" charset="0"/>
              </a:defRPr>
            </a:lvl4pPr>
            <a:lvl5pPr algn="r" rtl="0" eaLnBrk="0" fontAlgn="base" hangingPunct="0">
              <a:spcBef>
                <a:spcPct val="0"/>
              </a:spcBef>
              <a:spcAft>
                <a:spcPct val="0"/>
              </a:spcAft>
              <a:defRPr sz="3600">
                <a:solidFill>
                  <a:schemeClr val="tx2"/>
                </a:solidFill>
                <a:latin typeface="Arial" charset="0"/>
              </a:defRPr>
            </a:lvl5pPr>
            <a:lvl6pPr marL="457200" algn="r" defTabSz="1123950" rtl="0" fontAlgn="base">
              <a:spcBef>
                <a:spcPct val="0"/>
              </a:spcBef>
              <a:spcAft>
                <a:spcPct val="0"/>
              </a:spcAft>
              <a:defRPr sz="4400">
                <a:solidFill>
                  <a:schemeClr val="tx2"/>
                </a:solidFill>
                <a:latin typeface="Arial" charset="0"/>
              </a:defRPr>
            </a:lvl6pPr>
            <a:lvl7pPr marL="914400" algn="r" defTabSz="1123950" rtl="0" fontAlgn="base">
              <a:spcBef>
                <a:spcPct val="0"/>
              </a:spcBef>
              <a:spcAft>
                <a:spcPct val="0"/>
              </a:spcAft>
              <a:defRPr sz="4400">
                <a:solidFill>
                  <a:schemeClr val="tx2"/>
                </a:solidFill>
                <a:latin typeface="Arial" charset="0"/>
              </a:defRPr>
            </a:lvl7pPr>
            <a:lvl8pPr marL="1371600" algn="r" defTabSz="1123950" rtl="0" fontAlgn="base">
              <a:spcBef>
                <a:spcPct val="0"/>
              </a:spcBef>
              <a:spcAft>
                <a:spcPct val="0"/>
              </a:spcAft>
              <a:defRPr sz="4400">
                <a:solidFill>
                  <a:schemeClr val="tx2"/>
                </a:solidFill>
                <a:latin typeface="Arial" charset="0"/>
              </a:defRPr>
            </a:lvl8pPr>
            <a:lvl9pPr marL="1828800" algn="r" defTabSz="1123950" rtl="0" fontAlgn="base">
              <a:spcBef>
                <a:spcPct val="0"/>
              </a:spcBef>
              <a:spcAft>
                <a:spcPct val="0"/>
              </a:spcAft>
              <a:defRPr sz="4400">
                <a:solidFill>
                  <a:schemeClr val="tx2"/>
                </a:solidFill>
                <a:latin typeface="Arial" charset="0"/>
              </a:defRPr>
            </a:lvl9pPr>
          </a:lstStyle>
          <a:p>
            <a:pPr eaLnBrk="1" hangingPunct="1"/>
            <a:r>
              <a:rPr lang="en-US" sz="3300" kern="0"/>
              <a:t>ESS Submit a Travel Expense Adjustment Request</a:t>
            </a:r>
            <a:endParaRPr lang="en-US" sz="3300" kern="0" dirty="0"/>
          </a:p>
        </p:txBody>
      </p:sp>
      <p:pic>
        <p:nvPicPr>
          <p:cNvPr id="2" name="Picture 1"/>
          <p:cNvPicPr>
            <a:picLocks noChangeAspect="1"/>
          </p:cNvPicPr>
          <p:nvPr/>
        </p:nvPicPr>
        <p:blipFill>
          <a:blip r:embed="rId3"/>
          <a:stretch>
            <a:fillRect/>
          </a:stretch>
        </p:blipFill>
        <p:spPr>
          <a:xfrm>
            <a:off x="41042" y="1295400"/>
            <a:ext cx="9061916" cy="4721358"/>
          </a:xfrm>
          <a:prstGeom prst="rect">
            <a:avLst/>
          </a:prstGeom>
        </p:spPr>
      </p:pic>
      <p:sp>
        <p:nvSpPr>
          <p:cNvPr id="7" name="AutoShape 5"/>
          <p:cNvSpPr>
            <a:spLocks noChangeArrowheads="1"/>
          </p:cNvSpPr>
          <p:nvPr/>
        </p:nvSpPr>
        <p:spPr bwMode="auto">
          <a:xfrm>
            <a:off x="3657600" y="1676400"/>
            <a:ext cx="3657600" cy="685800"/>
          </a:xfrm>
          <a:prstGeom prst="wedgeRectCallout">
            <a:avLst>
              <a:gd name="adj1" fmla="val -99467"/>
              <a:gd name="adj2" fmla="val -85424"/>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4" rIns="91429" bIns="45714"/>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3200">
                <a:solidFill>
                  <a:schemeClr val="tx1"/>
                </a:solidFill>
                <a:latin typeface="Arial" panose="020B0604020202020204" pitchFamily="34" charset="0"/>
              </a:defRPr>
            </a:lvl2pPr>
            <a:lvl3pPr marL="1143000" indent="-228600" eaLnBrk="0" hangingPunct="0">
              <a:spcBef>
                <a:spcPct val="20000"/>
              </a:spcBef>
              <a:buChar char="•"/>
              <a:defRPr sz="3200">
                <a:solidFill>
                  <a:schemeClr val="tx1"/>
                </a:solidFill>
                <a:latin typeface="Arial" panose="020B0604020202020204" pitchFamily="34" charset="0"/>
              </a:defRPr>
            </a:lvl3pPr>
            <a:lvl4pPr marL="1600200" indent="-228600" eaLnBrk="0" hangingPunct="0">
              <a:spcBef>
                <a:spcPct val="20000"/>
              </a:spcBef>
              <a:buChar char="–"/>
              <a:defRPr sz="3200">
                <a:solidFill>
                  <a:schemeClr val="tx1"/>
                </a:solidFill>
                <a:latin typeface="Arial" panose="020B0604020202020204" pitchFamily="34" charset="0"/>
              </a:defRPr>
            </a:lvl4pPr>
            <a:lvl5pPr marL="2057400" indent="-228600" eaLnBrk="0" hangingPunct="0">
              <a:spcBef>
                <a:spcPct val="20000"/>
              </a:spcBef>
              <a:buChar char="»"/>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algn="ctr">
              <a:spcBef>
                <a:spcPct val="0"/>
              </a:spcBef>
              <a:buFontTx/>
              <a:buNone/>
            </a:pPr>
            <a:r>
              <a:rPr lang="en-US" altLang="en-US" sz="1400" b="1" dirty="0">
                <a:latin typeface="Trebuchet MS" panose="020B0603020202020204" pitchFamily="34" charset="0"/>
              </a:rPr>
              <a:t>After reviewing the existing statement, return to the adjustment form by selecting the “back” key.</a:t>
            </a:r>
          </a:p>
        </p:txBody>
      </p:sp>
    </p:spTree>
    <p:extLst>
      <p:ext uri="{BB962C8B-B14F-4D97-AF65-F5344CB8AC3E}">
        <p14:creationId xmlns:p14="http://schemas.microsoft.com/office/powerpoint/2010/main" val="1307424017"/>
      </p:ext>
    </p:extLst>
  </p:cSld>
  <p:clrMapOvr>
    <a:masterClrMapping/>
  </p:clrMapOvr>
</p:sld>
</file>

<file path=ppt/theme/theme1.xml><?xml version="1.0" encoding="utf-8"?>
<a:theme xmlns:a="http://schemas.openxmlformats.org/drawingml/2006/main" name="Template_WBT_Course">
  <a:themeElements>
    <a:clrScheme name="Template_WBT_Cour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late_WBT_Cour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23950"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23950"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_WBT_Cours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_WBT_Cour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_WBT_Cours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_WBT_Cours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_WBT_Cour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_WBT_Cour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_WBT_Cour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2C0A106D5FB446BD4156B9A3912EDA" ma:contentTypeVersion="1" ma:contentTypeDescription="Create a new document." ma:contentTypeScope="" ma:versionID="96c939bb4a67c73ffdc5f551918d110c">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6CE0F7A-3735-4C49-8F38-91A40A41F34A}"/>
</file>

<file path=customXml/itemProps2.xml><?xml version="1.0" encoding="utf-8"?>
<ds:datastoreItem xmlns:ds="http://schemas.openxmlformats.org/officeDocument/2006/customXml" ds:itemID="{7F6767FC-AB75-4C1E-A39F-22AE85C01127}"/>
</file>

<file path=customXml/itemProps3.xml><?xml version="1.0" encoding="utf-8"?>
<ds:datastoreItem xmlns:ds="http://schemas.openxmlformats.org/officeDocument/2006/customXml" ds:itemID="{E221E695-B42A-4A84-B344-18CDDE4A37AB}"/>
</file>

<file path=docProps/app.xml><?xml version="1.0" encoding="utf-8"?>
<Properties xmlns="http://schemas.openxmlformats.org/officeDocument/2006/extended-properties" xmlns:vt="http://schemas.openxmlformats.org/officeDocument/2006/docPropsVTypes">
  <Template>Template_WBT_Course</Template>
  <TotalTime>6605</TotalTime>
  <Words>630</Words>
  <Application>Microsoft Office PowerPoint</Application>
  <PresentationFormat>Letter Paper (8.5x11 in)</PresentationFormat>
  <Paragraphs>116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Template_WBT_Course</vt:lpstr>
      <vt:lpstr>PowerPoint Presentation</vt:lpstr>
      <vt:lpstr>Tips and Tricks</vt:lpstr>
      <vt:lpstr>Tips and Tricks</vt:lpstr>
      <vt:lpstr>Approve a Travel Expense Adjustment Request</vt:lpstr>
      <vt:lpstr>Approve a Travel Expense Adjustment Request</vt:lpstr>
      <vt:lpstr>Approve a Travel Expense Adjustment Request</vt:lpstr>
      <vt:lpstr>Approve a Travel Expense Adjustment Request</vt:lpstr>
      <vt:lpstr>Approve a Travel Expense Adjustment Request</vt:lpstr>
      <vt:lpstr>PowerPoint Presentation</vt:lpstr>
      <vt:lpstr>Approve a Travel Expense Adjustment Request</vt:lpstr>
      <vt:lpstr>Approve a Travel Expense Adjustment Request</vt:lpstr>
      <vt:lpstr>Approve a Travel Expense Adjustment Request</vt:lpstr>
      <vt:lpstr>Approve a Travel Expense Adjustment Request</vt:lpstr>
      <vt:lpstr>Approve a Travel Expense Adjustment Request</vt:lpstr>
      <vt:lpstr>Additional Resources</vt:lpstr>
    </vt:vector>
  </TitlesOfParts>
  <Company>Office of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Approve a Travel Expense Adjustment Request</dc:title>
  <dc:subject>RH0800</dc:subject>
  <dc:creator>Patricia L. Hardenstine</dc:creator>
  <dc:description>This is a WBT template to be used with a facilator_x000d_
7/21/04 Updated with Integrated Enterprise System</dc:description>
  <cp:lastModifiedBy>Nuppnau, Gayle</cp:lastModifiedBy>
  <cp:revision>407</cp:revision>
  <dcterms:created xsi:type="dcterms:W3CDTF">2005-07-15T19:31:30Z</dcterms:created>
  <dcterms:modified xsi:type="dcterms:W3CDTF">2017-02-07T21:20:32Z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0x0101007E2C0A106D5FB446BD4156B9A3912EDA</vt:lpwstr>
  </property>
  <property fmtid="{D5CDD505-2E9C-101B-9397-08002B2CF9AE}" pid="3" name="Order">
    <vt:r8>3500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