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16.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4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45.xml" ContentType="application/vnd.openxmlformats-officedocument.presentationml.notesSlide+xml"/>
  <Override PartName="/ppt/notesSlides/notesSlide29.xml" ContentType="application/vnd.openxmlformats-officedocument.presentationml.notesSlide+xml"/>
  <Override PartName="/ppt/notesSlides/notesSlide43.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44.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7.xml" ContentType="application/vnd.openxmlformats-officedocument.presentationml.notesSlide+xml"/>
  <Override PartName="/ppt/notesSlides/notesSlide33.xml" ContentType="application/vnd.openxmlformats-officedocument.presentationml.notesSlide+xml"/>
  <Override PartName="/ppt/notesSlides/notesSlide39.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40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409"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1AA92BFC-D0CF-4639-9E38-F8D298DBC299}">
          <p14:sldIdLst>
            <p14:sldId id="407"/>
          </p14:sldIdLst>
        </p14:section>
        <p14:section name="Administrative Requirements" id="{0704BE62-0B10-4DA1-A83D-AE7D5A0B13AF}">
          <p14:sldIdLst>
            <p14:sldId id="258"/>
            <p14:sldId id="259"/>
            <p14:sldId id="260"/>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4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p:scale>
          <a:sx n="91" d="100"/>
          <a:sy n="91" d="100"/>
        </p:scale>
        <p:origin x="-1578" y="-57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1" cy="464821"/>
          </a:xfrm>
          <a:prstGeom prst="rect">
            <a:avLst/>
          </a:prstGeom>
        </p:spPr>
        <p:txBody>
          <a:bodyPr vert="horz" lIns="93172" tIns="46586" rIns="93172" bIns="46586" rtlCol="0"/>
          <a:lstStyle>
            <a:lvl1pPr algn="r">
              <a:defRPr sz="1200"/>
            </a:lvl1pPr>
          </a:lstStyle>
          <a:p>
            <a:fld id="{B2421E10-0C78-464E-9F75-990AFB3148D4}" type="datetimeFigureOut">
              <a:rPr lang="en-US" smtClean="0"/>
              <a:t>11/20/2014</a:t>
            </a:fld>
            <a:endParaRPr lang="en-US"/>
          </a:p>
        </p:txBody>
      </p:sp>
      <p:sp>
        <p:nvSpPr>
          <p:cNvPr id="4" name="Footer Placeholder 3"/>
          <p:cNvSpPr>
            <a:spLocks noGrp="1"/>
          </p:cNvSpPr>
          <p:nvPr>
            <p:ph type="ftr" sz="quarter" idx="2"/>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1" cy="464821"/>
          </a:xfrm>
          <a:prstGeom prst="rect">
            <a:avLst/>
          </a:prstGeom>
        </p:spPr>
        <p:txBody>
          <a:bodyPr vert="horz" lIns="93172" tIns="46586" rIns="93172" bIns="46586" rtlCol="0" anchor="b"/>
          <a:lstStyle>
            <a:lvl1pPr algn="r">
              <a:defRPr sz="1200"/>
            </a:lvl1pPr>
          </a:lstStyle>
          <a:p>
            <a:fld id="{A5CA451D-4037-4BE9-B581-325801F1461C}" type="slidenum">
              <a:rPr lang="en-US" smtClean="0"/>
              <a:t>‹#›</a:t>
            </a:fld>
            <a:endParaRPr lang="en-US"/>
          </a:p>
        </p:txBody>
      </p:sp>
    </p:spTree>
    <p:extLst>
      <p:ext uri="{BB962C8B-B14F-4D97-AF65-F5344CB8AC3E}">
        <p14:creationId xmlns:p14="http://schemas.microsoft.com/office/powerpoint/2010/main"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0"/>
            <a:ext cx="3037841" cy="464821"/>
          </a:xfrm>
          <a:prstGeom prst="rect">
            <a:avLst/>
          </a:prstGeom>
        </p:spPr>
        <p:txBody>
          <a:bodyPr vert="horz" lIns="93172" tIns="46586" rIns="93172" bIns="46586" rtlCol="0"/>
          <a:lstStyle>
            <a:lvl1pPr algn="r">
              <a:defRPr sz="1200"/>
            </a:lvl1pPr>
          </a:lstStyle>
          <a:p>
            <a:fld id="{1B92B235-3C28-4B55-8421-964DC3BF0824}" type="datetimeFigureOut">
              <a:rPr lang="en-US" smtClean="0"/>
              <a:t>11/20/2014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1" cy="464821"/>
          </a:xfrm>
          <a:prstGeom prst="rect">
            <a:avLst/>
          </a:prstGeom>
        </p:spPr>
        <p:txBody>
          <a:bodyPr vert="horz" lIns="93172" tIns="46586" rIns="93172" bIns="46586" rtlCol="0" anchor="b"/>
          <a:lstStyle>
            <a:lvl1pPr algn="r">
              <a:defRPr sz="1200"/>
            </a:lvl1pPr>
          </a:lstStyle>
          <a:p>
            <a:fld id="{824D2351-1173-4CB6-90FD-F90EB762193F}" type="slidenum">
              <a:rPr lang="en-US" smtClean="0"/>
              <a:t>‹#›</a:t>
            </a:fld>
            <a:endParaRPr lang="en-US"/>
          </a:p>
        </p:txBody>
      </p:sp>
    </p:spTree>
    <p:extLst>
      <p:ext uri="{BB962C8B-B14F-4D97-AF65-F5344CB8AC3E}">
        <p14:creationId xmlns:p14="http://schemas.microsoft.com/office/powerpoint/2010/main"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10</a:t>
            </a:fld>
            <a:endParaRPr lang="en-US"/>
          </a:p>
        </p:txBody>
      </p:sp>
    </p:spTree>
    <p:extLst>
      <p:ext uri="{BB962C8B-B14F-4D97-AF65-F5344CB8AC3E}">
        <p14:creationId xmlns:p14="http://schemas.microsoft.com/office/powerpoint/2010/main" val="70690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11</a:t>
            </a:fld>
            <a:endParaRPr lang="en-US"/>
          </a:p>
        </p:txBody>
      </p:sp>
    </p:spTree>
    <p:extLst>
      <p:ext uri="{BB962C8B-B14F-4D97-AF65-F5344CB8AC3E}">
        <p14:creationId xmlns:p14="http://schemas.microsoft.com/office/powerpoint/2010/main" val="260621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12</a:t>
            </a:fld>
            <a:endParaRPr lang="en-US"/>
          </a:p>
        </p:txBody>
      </p:sp>
    </p:spTree>
    <p:extLst>
      <p:ext uri="{BB962C8B-B14F-4D97-AF65-F5344CB8AC3E}">
        <p14:creationId xmlns:p14="http://schemas.microsoft.com/office/powerpoint/2010/main" val="2978591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13</a:t>
            </a:fld>
            <a:endParaRPr lang="en-US"/>
          </a:p>
        </p:txBody>
      </p:sp>
    </p:spTree>
    <p:extLst>
      <p:ext uri="{BB962C8B-B14F-4D97-AF65-F5344CB8AC3E}">
        <p14:creationId xmlns:p14="http://schemas.microsoft.com/office/powerpoint/2010/main" val="124423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15</a:t>
            </a:fld>
            <a:endParaRPr lang="en-US"/>
          </a:p>
        </p:txBody>
      </p:sp>
    </p:spTree>
    <p:extLst>
      <p:ext uri="{BB962C8B-B14F-4D97-AF65-F5344CB8AC3E}">
        <p14:creationId xmlns:p14="http://schemas.microsoft.com/office/powerpoint/2010/main" val="95861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16</a:t>
            </a:fld>
            <a:endParaRPr lang="en-US"/>
          </a:p>
        </p:txBody>
      </p:sp>
    </p:spTree>
    <p:extLst>
      <p:ext uri="{BB962C8B-B14F-4D97-AF65-F5344CB8AC3E}">
        <p14:creationId xmlns:p14="http://schemas.microsoft.com/office/powerpoint/2010/main" val="981351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17</a:t>
            </a:fld>
            <a:endParaRPr lang="en-US"/>
          </a:p>
        </p:txBody>
      </p:sp>
    </p:spTree>
    <p:extLst>
      <p:ext uri="{BB962C8B-B14F-4D97-AF65-F5344CB8AC3E}">
        <p14:creationId xmlns:p14="http://schemas.microsoft.com/office/powerpoint/2010/main" val="421763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18</a:t>
            </a:fld>
            <a:endParaRPr lang="en-US"/>
          </a:p>
        </p:txBody>
      </p:sp>
    </p:spTree>
    <p:extLst>
      <p:ext uri="{BB962C8B-B14F-4D97-AF65-F5344CB8AC3E}">
        <p14:creationId xmlns:p14="http://schemas.microsoft.com/office/powerpoint/2010/main" val="260928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19</a:t>
            </a:fld>
            <a:endParaRPr lang="en-US"/>
          </a:p>
        </p:txBody>
      </p:sp>
    </p:spTree>
    <p:extLst>
      <p:ext uri="{BB962C8B-B14F-4D97-AF65-F5344CB8AC3E}">
        <p14:creationId xmlns:p14="http://schemas.microsoft.com/office/powerpoint/2010/main" val="1923674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20</a:t>
            </a:fld>
            <a:endParaRPr lang="en-US"/>
          </a:p>
        </p:txBody>
      </p:sp>
    </p:spTree>
    <p:extLst>
      <p:ext uri="{BB962C8B-B14F-4D97-AF65-F5344CB8AC3E}">
        <p14:creationId xmlns:p14="http://schemas.microsoft.com/office/powerpoint/2010/main" val="10492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a:t>
            </a:fld>
            <a:endParaRPr lang="en-US"/>
          </a:p>
        </p:txBody>
      </p:sp>
    </p:spTree>
    <p:extLst>
      <p:ext uri="{BB962C8B-B14F-4D97-AF65-F5344CB8AC3E}">
        <p14:creationId xmlns:p14="http://schemas.microsoft.com/office/powerpoint/2010/main" val="1472880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21</a:t>
            </a:fld>
            <a:endParaRPr lang="en-US"/>
          </a:p>
        </p:txBody>
      </p:sp>
    </p:spTree>
    <p:extLst>
      <p:ext uri="{BB962C8B-B14F-4D97-AF65-F5344CB8AC3E}">
        <p14:creationId xmlns:p14="http://schemas.microsoft.com/office/powerpoint/2010/main" val="2553802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22</a:t>
            </a:fld>
            <a:endParaRPr lang="en-US"/>
          </a:p>
        </p:txBody>
      </p:sp>
    </p:spTree>
    <p:extLst>
      <p:ext uri="{BB962C8B-B14F-4D97-AF65-F5344CB8AC3E}">
        <p14:creationId xmlns:p14="http://schemas.microsoft.com/office/powerpoint/2010/main" val="1496336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23</a:t>
            </a:fld>
            <a:endParaRPr lang="en-US"/>
          </a:p>
        </p:txBody>
      </p:sp>
    </p:spTree>
    <p:extLst>
      <p:ext uri="{BB962C8B-B14F-4D97-AF65-F5344CB8AC3E}">
        <p14:creationId xmlns:p14="http://schemas.microsoft.com/office/powerpoint/2010/main" val="2144006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24</a:t>
            </a:fld>
            <a:endParaRPr lang="en-US"/>
          </a:p>
        </p:txBody>
      </p:sp>
    </p:spTree>
    <p:extLst>
      <p:ext uri="{BB962C8B-B14F-4D97-AF65-F5344CB8AC3E}">
        <p14:creationId xmlns:p14="http://schemas.microsoft.com/office/powerpoint/2010/main" val="1205453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25</a:t>
            </a:fld>
            <a:endParaRPr lang="en-US"/>
          </a:p>
        </p:txBody>
      </p:sp>
    </p:spTree>
    <p:extLst>
      <p:ext uri="{BB962C8B-B14F-4D97-AF65-F5344CB8AC3E}">
        <p14:creationId xmlns:p14="http://schemas.microsoft.com/office/powerpoint/2010/main" val="255267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14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26</a:t>
            </a:fld>
            <a:endParaRPr lang="en-US"/>
          </a:p>
        </p:txBody>
      </p:sp>
    </p:spTree>
    <p:extLst>
      <p:ext uri="{BB962C8B-B14F-4D97-AF65-F5344CB8AC3E}">
        <p14:creationId xmlns:p14="http://schemas.microsoft.com/office/powerpoint/2010/main" val="2355226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27</a:t>
            </a:fld>
            <a:endParaRPr lang="en-US"/>
          </a:p>
        </p:txBody>
      </p:sp>
    </p:spTree>
    <p:extLst>
      <p:ext uri="{BB962C8B-B14F-4D97-AF65-F5344CB8AC3E}">
        <p14:creationId xmlns:p14="http://schemas.microsoft.com/office/powerpoint/2010/main" val="3335124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28</a:t>
            </a:fld>
            <a:endParaRPr lang="en-US"/>
          </a:p>
        </p:txBody>
      </p:sp>
    </p:spTree>
    <p:extLst>
      <p:ext uri="{BB962C8B-B14F-4D97-AF65-F5344CB8AC3E}">
        <p14:creationId xmlns:p14="http://schemas.microsoft.com/office/powerpoint/2010/main" val="26876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29</a:t>
            </a:fld>
            <a:endParaRPr lang="en-US"/>
          </a:p>
        </p:txBody>
      </p:sp>
    </p:spTree>
    <p:extLst>
      <p:ext uri="{BB962C8B-B14F-4D97-AF65-F5344CB8AC3E}">
        <p14:creationId xmlns:p14="http://schemas.microsoft.com/office/powerpoint/2010/main" val="1861816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30</a:t>
            </a:fld>
            <a:endParaRPr lang="en-US"/>
          </a:p>
        </p:txBody>
      </p:sp>
    </p:spTree>
    <p:extLst>
      <p:ext uri="{BB962C8B-B14F-4D97-AF65-F5344CB8AC3E}">
        <p14:creationId xmlns:p14="http://schemas.microsoft.com/office/powerpoint/2010/main" val="2395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24D2351-1173-4CB6-90FD-F90EB762193F}" type="slidenum">
              <a:rPr lang="en-US" smtClean="0"/>
              <a:t>3</a:t>
            </a:fld>
            <a:endParaRPr lang="en-US"/>
          </a:p>
        </p:txBody>
      </p:sp>
    </p:spTree>
    <p:extLst>
      <p:ext uri="{BB962C8B-B14F-4D97-AF65-F5344CB8AC3E}">
        <p14:creationId xmlns:p14="http://schemas.microsoft.com/office/powerpoint/2010/main" val="3513581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31</a:t>
            </a:fld>
            <a:endParaRPr lang="en-US"/>
          </a:p>
        </p:txBody>
      </p:sp>
    </p:spTree>
    <p:extLst>
      <p:ext uri="{BB962C8B-B14F-4D97-AF65-F5344CB8AC3E}">
        <p14:creationId xmlns:p14="http://schemas.microsoft.com/office/powerpoint/2010/main" val="2707295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32</a:t>
            </a:fld>
            <a:endParaRPr lang="en-US"/>
          </a:p>
        </p:txBody>
      </p:sp>
    </p:spTree>
    <p:extLst>
      <p:ext uri="{BB962C8B-B14F-4D97-AF65-F5344CB8AC3E}">
        <p14:creationId xmlns:p14="http://schemas.microsoft.com/office/powerpoint/2010/main" val="4199994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33</a:t>
            </a:fld>
            <a:endParaRPr lang="en-US"/>
          </a:p>
        </p:txBody>
      </p:sp>
    </p:spTree>
    <p:extLst>
      <p:ext uri="{BB962C8B-B14F-4D97-AF65-F5344CB8AC3E}">
        <p14:creationId xmlns:p14="http://schemas.microsoft.com/office/powerpoint/2010/main" val="371758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34</a:t>
            </a:fld>
            <a:endParaRPr lang="en-US"/>
          </a:p>
        </p:txBody>
      </p:sp>
    </p:spTree>
    <p:extLst>
      <p:ext uri="{BB962C8B-B14F-4D97-AF65-F5344CB8AC3E}">
        <p14:creationId xmlns:p14="http://schemas.microsoft.com/office/powerpoint/2010/main" val="1267413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35</a:t>
            </a:fld>
            <a:endParaRPr lang="en-US"/>
          </a:p>
        </p:txBody>
      </p:sp>
    </p:spTree>
    <p:extLst>
      <p:ext uri="{BB962C8B-B14F-4D97-AF65-F5344CB8AC3E}">
        <p14:creationId xmlns:p14="http://schemas.microsoft.com/office/powerpoint/2010/main" val="867819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4D2351-1173-4CB6-90FD-F90EB762193F}" type="slidenum">
              <a:rPr lang="en-US" smtClean="0"/>
              <a:t>36</a:t>
            </a:fld>
            <a:endParaRPr lang="en-US"/>
          </a:p>
        </p:txBody>
      </p:sp>
    </p:spTree>
    <p:extLst>
      <p:ext uri="{BB962C8B-B14F-4D97-AF65-F5344CB8AC3E}">
        <p14:creationId xmlns:p14="http://schemas.microsoft.com/office/powerpoint/2010/main" val="2799280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37</a:t>
            </a:fld>
            <a:endParaRPr lang="en-US"/>
          </a:p>
        </p:txBody>
      </p:sp>
    </p:spTree>
    <p:extLst>
      <p:ext uri="{BB962C8B-B14F-4D97-AF65-F5344CB8AC3E}">
        <p14:creationId xmlns:p14="http://schemas.microsoft.com/office/powerpoint/2010/main" val="4657071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39</a:t>
            </a:fld>
            <a:endParaRPr lang="en-US"/>
          </a:p>
        </p:txBody>
      </p:sp>
    </p:spTree>
    <p:extLst>
      <p:ext uri="{BB962C8B-B14F-4D97-AF65-F5344CB8AC3E}">
        <p14:creationId xmlns:p14="http://schemas.microsoft.com/office/powerpoint/2010/main" val="3992736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40</a:t>
            </a:fld>
            <a:endParaRPr lang="en-US"/>
          </a:p>
        </p:txBody>
      </p:sp>
    </p:spTree>
    <p:extLst>
      <p:ext uri="{BB962C8B-B14F-4D97-AF65-F5344CB8AC3E}">
        <p14:creationId xmlns:p14="http://schemas.microsoft.com/office/powerpoint/2010/main" val="2091146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42</a:t>
            </a:fld>
            <a:endParaRPr lang="en-US"/>
          </a:p>
        </p:txBody>
      </p:sp>
    </p:spTree>
    <p:extLst>
      <p:ext uri="{BB962C8B-B14F-4D97-AF65-F5344CB8AC3E}">
        <p14:creationId xmlns:p14="http://schemas.microsoft.com/office/powerpoint/2010/main" val="4190304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a:t>
            </a:fld>
            <a:endParaRPr lang="en-US"/>
          </a:p>
        </p:txBody>
      </p:sp>
    </p:spTree>
    <p:extLst>
      <p:ext uri="{BB962C8B-B14F-4D97-AF65-F5344CB8AC3E}">
        <p14:creationId xmlns:p14="http://schemas.microsoft.com/office/powerpoint/2010/main" val="3812596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43</a:t>
            </a:fld>
            <a:endParaRPr lang="en-US"/>
          </a:p>
        </p:txBody>
      </p:sp>
    </p:spTree>
    <p:extLst>
      <p:ext uri="{BB962C8B-B14F-4D97-AF65-F5344CB8AC3E}">
        <p14:creationId xmlns:p14="http://schemas.microsoft.com/office/powerpoint/2010/main" val="3231204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44</a:t>
            </a:fld>
            <a:endParaRPr lang="en-US"/>
          </a:p>
        </p:txBody>
      </p:sp>
    </p:spTree>
    <p:extLst>
      <p:ext uri="{BB962C8B-B14F-4D97-AF65-F5344CB8AC3E}">
        <p14:creationId xmlns:p14="http://schemas.microsoft.com/office/powerpoint/2010/main" val="1997602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45</a:t>
            </a:fld>
            <a:endParaRPr lang="en-US"/>
          </a:p>
        </p:txBody>
      </p:sp>
    </p:spTree>
    <p:extLst>
      <p:ext uri="{BB962C8B-B14F-4D97-AF65-F5344CB8AC3E}">
        <p14:creationId xmlns:p14="http://schemas.microsoft.com/office/powerpoint/2010/main" val="1396510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46</a:t>
            </a:fld>
            <a:endParaRPr lang="en-US"/>
          </a:p>
        </p:txBody>
      </p:sp>
    </p:spTree>
    <p:extLst>
      <p:ext uri="{BB962C8B-B14F-4D97-AF65-F5344CB8AC3E}">
        <p14:creationId xmlns:p14="http://schemas.microsoft.com/office/powerpoint/2010/main" val="290355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47</a:t>
            </a:fld>
            <a:endParaRPr lang="en-US"/>
          </a:p>
        </p:txBody>
      </p:sp>
    </p:spTree>
    <p:extLst>
      <p:ext uri="{BB962C8B-B14F-4D97-AF65-F5344CB8AC3E}">
        <p14:creationId xmlns:p14="http://schemas.microsoft.com/office/powerpoint/2010/main" val="23315475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48</a:t>
            </a:fld>
            <a:endParaRPr lang="en-US"/>
          </a:p>
        </p:txBody>
      </p:sp>
    </p:spTree>
    <p:extLst>
      <p:ext uri="{BB962C8B-B14F-4D97-AF65-F5344CB8AC3E}">
        <p14:creationId xmlns:p14="http://schemas.microsoft.com/office/powerpoint/2010/main" val="3441510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49</a:t>
            </a:fld>
            <a:endParaRPr lang="en-US"/>
          </a:p>
        </p:txBody>
      </p:sp>
    </p:spTree>
    <p:extLst>
      <p:ext uri="{BB962C8B-B14F-4D97-AF65-F5344CB8AC3E}">
        <p14:creationId xmlns:p14="http://schemas.microsoft.com/office/powerpoint/2010/main" val="2603882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50</a:t>
            </a:fld>
            <a:endParaRPr lang="en-US"/>
          </a:p>
        </p:txBody>
      </p:sp>
    </p:spTree>
    <p:extLst>
      <p:ext uri="{BB962C8B-B14F-4D97-AF65-F5344CB8AC3E}">
        <p14:creationId xmlns:p14="http://schemas.microsoft.com/office/powerpoint/2010/main" val="39283055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51</a:t>
            </a:fld>
            <a:endParaRPr lang="en-US"/>
          </a:p>
        </p:txBody>
      </p:sp>
    </p:spTree>
    <p:extLst>
      <p:ext uri="{BB962C8B-B14F-4D97-AF65-F5344CB8AC3E}">
        <p14:creationId xmlns:p14="http://schemas.microsoft.com/office/powerpoint/2010/main" val="1920127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52</a:t>
            </a:fld>
            <a:endParaRPr lang="en-US"/>
          </a:p>
        </p:txBody>
      </p:sp>
    </p:spTree>
    <p:extLst>
      <p:ext uri="{BB962C8B-B14F-4D97-AF65-F5344CB8AC3E}">
        <p14:creationId xmlns:p14="http://schemas.microsoft.com/office/powerpoint/2010/main" val="251056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a:t>
            </a:fld>
            <a:endParaRPr lang="en-US"/>
          </a:p>
        </p:txBody>
      </p:sp>
    </p:spTree>
    <p:extLst>
      <p:ext uri="{BB962C8B-B14F-4D97-AF65-F5344CB8AC3E}">
        <p14:creationId xmlns:p14="http://schemas.microsoft.com/office/powerpoint/2010/main" val="1694391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53</a:t>
            </a:fld>
            <a:endParaRPr lang="en-US"/>
          </a:p>
        </p:txBody>
      </p:sp>
    </p:spTree>
    <p:extLst>
      <p:ext uri="{BB962C8B-B14F-4D97-AF65-F5344CB8AC3E}">
        <p14:creationId xmlns:p14="http://schemas.microsoft.com/office/powerpoint/2010/main" val="11886826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54</a:t>
            </a:fld>
            <a:endParaRPr lang="en-US"/>
          </a:p>
        </p:txBody>
      </p:sp>
    </p:spTree>
    <p:extLst>
      <p:ext uri="{BB962C8B-B14F-4D97-AF65-F5344CB8AC3E}">
        <p14:creationId xmlns:p14="http://schemas.microsoft.com/office/powerpoint/2010/main" val="3171309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56</a:t>
            </a:fld>
            <a:endParaRPr lang="en-US"/>
          </a:p>
        </p:txBody>
      </p:sp>
    </p:spTree>
    <p:extLst>
      <p:ext uri="{BB962C8B-B14F-4D97-AF65-F5344CB8AC3E}">
        <p14:creationId xmlns:p14="http://schemas.microsoft.com/office/powerpoint/2010/main" val="3869187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57</a:t>
            </a:fld>
            <a:endParaRPr lang="en-US"/>
          </a:p>
        </p:txBody>
      </p:sp>
    </p:spTree>
    <p:extLst>
      <p:ext uri="{BB962C8B-B14F-4D97-AF65-F5344CB8AC3E}">
        <p14:creationId xmlns:p14="http://schemas.microsoft.com/office/powerpoint/2010/main" val="32323573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58</a:t>
            </a:fld>
            <a:endParaRPr lang="en-US"/>
          </a:p>
        </p:txBody>
      </p:sp>
    </p:spTree>
    <p:extLst>
      <p:ext uri="{BB962C8B-B14F-4D97-AF65-F5344CB8AC3E}">
        <p14:creationId xmlns:p14="http://schemas.microsoft.com/office/powerpoint/2010/main" val="2196218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59</a:t>
            </a:fld>
            <a:endParaRPr lang="en-US"/>
          </a:p>
        </p:txBody>
      </p:sp>
    </p:spTree>
    <p:extLst>
      <p:ext uri="{BB962C8B-B14F-4D97-AF65-F5344CB8AC3E}">
        <p14:creationId xmlns:p14="http://schemas.microsoft.com/office/powerpoint/2010/main" val="2682531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60</a:t>
            </a:fld>
            <a:endParaRPr lang="en-US"/>
          </a:p>
        </p:txBody>
      </p:sp>
    </p:spTree>
    <p:extLst>
      <p:ext uri="{BB962C8B-B14F-4D97-AF65-F5344CB8AC3E}">
        <p14:creationId xmlns:p14="http://schemas.microsoft.com/office/powerpoint/2010/main" val="28953081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61</a:t>
            </a:fld>
            <a:endParaRPr lang="en-US"/>
          </a:p>
        </p:txBody>
      </p:sp>
    </p:spTree>
    <p:extLst>
      <p:ext uri="{BB962C8B-B14F-4D97-AF65-F5344CB8AC3E}">
        <p14:creationId xmlns:p14="http://schemas.microsoft.com/office/powerpoint/2010/main" val="344749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6</a:t>
            </a:fld>
            <a:endParaRPr lang="en-US"/>
          </a:p>
        </p:txBody>
      </p:sp>
    </p:spTree>
    <p:extLst>
      <p:ext uri="{BB962C8B-B14F-4D97-AF65-F5344CB8AC3E}">
        <p14:creationId xmlns:p14="http://schemas.microsoft.com/office/powerpoint/2010/main" val="3286245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7</a:t>
            </a:fld>
            <a:endParaRPr lang="en-US"/>
          </a:p>
        </p:txBody>
      </p:sp>
    </p:spTree>
    <p:extLst>
      <p:ext uri="{BB962C8B-B14F-4D97-AF65-F5344CB8AC3E}">
        <p14:creationId xmlns:p14="http://schemas.microsoft.com/office/powerpoint/2010/main" val="202306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8</a:t>
            </a:fld>
            <a:endParaRPr lang="en-US"/>
          </a:p>
        </p:txBody>
      </p:sp>
    </p:spTree>
    <p:extLst>
      <p:ext uri="{BB962C8B-B14F-4D97-AF65-F5344CB8AC3E}">
        <p14:creationId xmlns:p14="http://schemas.microsoft.com/office/powerpoint/2010/main" val="56822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9</a:t>
            </a:fld>
            <a:endParaRPr lang="en-US"/>
          </a:p>
        </p:txBody>
      </p:sp>
    </p:spTree>
    <p:extLst>
      <p:ext uri="{BB962C8B-B14F-4D97-AF65-F5344CB8AC3E}">
        <p14:creationId xmlns:p14="http://schemas.microsoft.com/office/powerpoint/2010/main" val="391782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8B8544-B518-4597-8223-646AA3387DD9}" type="datetime1">
              <a:rPr lang="en-US" smtClean="0"/>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9BA1F4-3A1E-42C0-A4CD-DA8C49B2E21F}" type="datetime1">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B12B6-AB04-48EF-A6E2-F1C89DD34579}" type="datetime1">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t>11/20/2014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t>11/20/2014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whitehouse.gov/omb/memoranda_m01-0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31874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a:t>
            </a:r>
          </a:p>
        </p:txBody>
      </p:sp>
      <p:sp>
        <p:nvSpPr>
          <p:cNvPr id="3" name="Content Placeholder 2"/>
          <p:cNvSpPr>
            <a:spLocks noGrp="1"/>
          </p:cNvSpPr>
          <p:nvPr>
            <p:ph sz="quarter" idx="1"/>
          </p:nvPr>
        </p:nvSpPr>
        <p:spPr/>
        <p:txBody>
          <a:bodyPr>
            <a:normAutofit fontScale="92500" lnSpcReduction="20000"/>
          </a:bodyPr>
          <a:lstStyle/>
          <a:p>
            <a:r>
              <a:rPr lang="en-US" dirty="0"/>
              <a:t>200.101 Applicability: </a:t>
            </a:r>
            <a:r>
              <a:rPr lang="en-US" dirty="0" smtClean="0"/>
              <a:t>describes </a:t>
            </a:r>
            <a:r>
              <a:rPr lang="en-US" dirty="0"/>
              <a:t>the applicability of </a:t>
            </a:r>
            <a:r>
              <a:rPr lang="en-US" dirty="0" smtClean="0"/>
              <a:t>each </a:t>
            </a:r>
            <a:r>
              <a:rPr lang="en-US" dirty="0"/>
              <a:t>subparts to types of Federal </a:t>
            </a:r>
            <a:r>
              <a:rPr lang="en-US" dirty="0" smtClean="0"/>
              <a:t>awards</a:t>
            </a:r>
          </a:p>
          <a:p>
            <a:endParaRPr lang="en-US" dirty="0" smtClean="0"/>
          </a:p>
          <a:p>
            <a:r>
              <a:rPr lang="en-US" dirty="0" smtClean="0"/>
              <a:t>A </a:t>
            </a:r>
            <a:r>
              <a:rPr lang="en-US" dirty="0"/>
              <a:t>table is included, but must be read along with the entire applicability </a:t>
            </a:r>
            <a:r>
              <a:rPr lang="en-US" dirty="0" smtClean="0"/>
              <a:t>section</a:t>
            </a:r>
          </a:p>
          <a:p>
            <a:endParaRPr lang="en-US" dirty="0" smtClean="0"/>
          </a:p>
          <a:p>
            <a:r>
              <a:rPr lang="en-US" dirty="0" smtClean="0"/>
              <a:t>The </a:t>
            </a:r>
            <a:r>
              <a:rPr lang="en-US" dirty="0"/>
              <a:t>Federal awarding agency will </a:t>
            </a:r>
            <a:r>
              <a:rPr lang="en-US" dirty="0" smtClean="0"/>
              <a:t>determine applicability and </a:t>
            </a:r>
            <a:r>
              <a:rPr lang="en-US" dirty="0"/>
              <a:t>state the applicable requirements in the </a:t>
            </a:r>
            <a:r>
              <a:rPr lang="en-US" dirty="0" smtClean="0"/>
              <a:t>terms and conditions of the Federal award</a:t>
            </a:r>
          </a:p>
          <a:p>
            <a:endParaRPr lang="en-US" dirty="0" smtClean="0"/>
          </a:p>
          <a:p>
            <a:r>
              <a:rPr lang="en-US" dirty="0" smtClean="0"/>
              <a:t>Likewise, the pass-through entity must state the applicable requirements for its subrecipients in the terms and condition of each </a:t>
            </a:r>
            <a:r>
              <a:rPr lang="en-US" dirty="0" err="1" smtClean="0"/>
              <a:t>subaward</a:t>
            </a:r>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10</a:t>
            </a:fld>
            <a:endParaRPr lang="en-US"/>
          </a:p>
        </p:txBody>
      </p:sp>
    </p:spTree>
    <p:extLst>
      <p:ext uri="{BB962C8B-B14F-4D97-AF65-F5344CB8AC3E}">
        <p14:creationId xmlns:p14="http://schemas.microsoft.com/office/powerpoint/2010/main" val="3334248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quarter" idx="1"/>
          </p:nvPr>
        </p:nvSpPr>
        <p:spPr/>
        <p:txBody>
          <a:bodyPr>
            <a:normAutofit lnSpcReduction="10000"/>
          </a:bodyPr>
          <a:lstStyle/>
          <a:p>
            <a:r>
              <a:rPr lang="en-US" sz="2900" dirty="0" smtClean="0"/>
              <a:t>200.102, </a:t>
            </a:r>
            <a:r>
              <a:rPr lang="en-US" sz="2900" dirty="0"/>
              <a:t>Exceptions</a:t>
            </a:r>
          </a:p>
          <a:p>
            <a:pPr lvl="1"/>
            <a:r>
              <a:rPr lang="en-US" dirty="0" smtClean="0"/>
              <a:t>No </a:t>
            </a:r>
            <a:r>
              <a:rPr lang="en-US" dirty="0"/>
              <a:t>exceptions from any audit requirements</a:t>
            </a:r>
          </a:p>
          <a:p>
            <a:pPr lvl="1"/>
            <a:r>
              <a:rPr lang="en-US" dirty="0" smtClean="0"/>
              <a:t>Only </a:t>
            </a:r>
            <a:r>
              <a:rPr lang="en-US" dirty="0"/>
              <a:t>OMB may allow exceptions for classes of Federal awards or non-Federal </a:t>
            </a:r>
            <a:r>
              <a:rPr lang="en-US" dirty="0" smtClean="0"/>
              <a:t>entities</a:t>
            </a:r>
          </a:p>
          <a:p>
            <a:pPr lvl="1"/>
            <a:r>
              <a:rPr lang="en-US" dirty="0" smtClean="0"/>
              <a:t>In </a:t>
            </a:r>
            <a:r>
              <a:rPr lang="en-US" dirty="0"/>
              <a:t>the interest of maximum uniformity, OMB will permit exceptions </a:t>
            </a:r>
            <a:r>
              <a:rPr lang="en-US" dirty="0" smtClean="0"/>
              <a:t>only </a:t>
            </a:r>
            <a:r>
              <a:rPr lang="en-US" dirty="0"/>
              <a:t>in unusual </a:t>
            </a:r>
            <a:r>
              <a:rPr lang="en-US" dirty="0" smtClean="0"/>
              <a:t>circumstances</a:t>
            </a:r>
          </a:p>
          <a:p>
            <a:pPr lvl="1"/>
            <a:r>
              <a:rPr lang="en-US" dirty="0" smtClean="0"/>
              <a:t>Exceptions on a case-by-case basis may be authorized by the Federal awarding agency</a:t>
            </a:r>
          </a:p>
          <a:p>
            <a:pPr lvl="1"/>
            <a:r>
              <a:rPr lang="en-US" dirty="0" smtClean="0"/>
              <a:t>The Federal awarding agency </a:t>
            </a:r>
            <a:r>
              <a:rPr lang="en-US" dirty="0"/>
              <a:t>may apply more restrictive requirements when approved by OMB, </a:t>
            </a:r>
            <a:r>
              <a:rPr lang="en-US" dirty="0" smtClean="0"/>
              <a:t>or required </a:t>
            </a:r>
            <a:r>
              <a:rPr lang="en-US" dirty="0"/>
              <a:t>by Federal statutes or </a:t>
            </a:r>
            <a:r>
              <a:rPr lang="en-US" dirty="0" smtClean="0"/>
              <a:t>regulations</a:t>
            </a:r>
          </a:p>
          <a:p>
            <a:pPr lvl="1"/>
            <a:r>
              <a:rPr lang="en-US" dirty="0" smtClean="0"/>
              <a:t>If you have questions about your award, contact the Federal awarding agency</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11</a:t>
            </a:fld>
            <a:endParaRPr lang="en-US"/>
          </a:p>
        </p:txBody>
      </p:sp>
    </p:spTree>
    <p:extLst>
      <p:ext uri="{BB962C8B-B14F-4D97-AF65-F5344CB8AC3E}">
        <p14:creationId xmlns:p14="http://schemas.microsoft.com/office/powerpoint/2010/main" val="2266907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Implementation/Effective Date</a:t>
            </a:r>
            <a:endParaRPr lang="en-US" dirty="0"/>
          </a:p>
        </p:txBody>
      </p:sp>
      <p:sp>
        <p:nvSpPr>
          <p:cNvPr id="3" name="Content Placeholder 2"/>
          <p:cNvSpPr>
            <a:spLocks noGrp="1"/>
          </p:cNvSpPr>
          <p:nvPr>
            <p:ph sz="quarter" idx="1"/>
          </p:nvPr>
        </p:nvSpPr>
        <p:spPr>
          <a:xfrm>
            <a:off x="304800" y="1828800"/>
            <a:ext cx="8503920" cy="4572000"/>
          </a:xfrm>
        </p:spPr>
        <p:txBody>
          <a:bodyPr>
            <a:normAutofit fontScale="77500" lnSpcReduction="20000"/>
          </a:bodyPr>
          <a:lstStyle/>
          <a:p>
            <a:r>
              <a:rPr lang="en-US" dirty="0" smtClean="0"/>
              <a:t>200.110, Effective/applicability date</a:t>
            </a:r>
          </a:p>
          <a:p>
            <a:pPr marL="0" indent="0">
              <a:buNone/>
            </a:pPr>
            <a:endParaRPr lang="en-US" dirty="0" smtClean="0"/>
          </a:p>
          <a:p>
            <a:r>
              <a:rPr lang="en-US" dirty="0" smtClean="0"/>
              <a:t>Federal agencies must implement the requirements to be effective by December 26, 2014</a:t>
            </a:r>
          </a:p>
          <a:p>
            <a:endParaRPr lang="en-US" dirty="0" smtClean="0"/>
          </a:p>
          <a:p>
            <a:r>
              <a:rPr lang="en-US" dirty="0" smtClean="0"/>
              <a:t>Audit requirements will apply to audits of fiscal years beginning on or after December 26, 2014</a:t>
            </a:r>
          </a:p>
          <a:p>
            <a:endParaRPr lang="en-US" dirty="0" smtClean="0"/>
          </a:p>
          <a:p>
            <a:r>
              <a:rPr lang="en-US" dirty="0" smtClean="0"/>
              <a:t>Administrative requirements and cost principles will apply to new awards and to additional funding (funding increments) to existing awards made after Dec 26.</a:t>
            </a:r>
          </a:p>
          <a:p>
            <a:endParaRPr lang="en-US" dirty="0" smtClean="0"/>
          </a:p>
          <a:p>
            <a:r>
              <a:rPr lang="en-US" dirty="0" smtClean="0"/>
              <a:t>Existing Federal awards will continue to be governed by the terms and conditions of the Federal award, </a:t>
            </a:r>
            <a:r>
              <a:rPr lang="en-US" dirty="0"/>
              <a:t>except for Audit as Subpart F is based on 12/26/2014 fiscal year date. </a:t>
            </a:r>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12</a:t>
            </a:fld>
            <a:endParaRPr lang="en-US"/>
          </a:p>
        </p:txBody>
      </p:sp>
    </p:spTree>
    <p:extLst>
      <p:ext uri="{BB962C8B-B14F-4D97-AF65-F5344CB8AC3E}">
        <p14:creationId xmlns:p14="http://schemas.microsoft.com/office/powerpoint/2010/main" val="116965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Conflict of </a:t>
            </a:r>
            <a:r>
              <a:rPr lang="en-US" dirty="0"/>
              <a:t>I</a:t>
            </a:r>
            <a:r>
              <a:rPr lang="en-US" dirty="0" smtClean="0"/>
              <a:t>nterest &amp; Mandatory </a:t>
            </a:r>
            <a:r>
              <a:rPr lang="en-US" dirty="0"/>
              <a:t>D</a:t>
            </a:r>
            <a:r>
              <a:rPr lang="en-US" dirty="0" smtClean="0"/>
              <a:t>isclosures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Two new requirements that strengthen oversight: </a:t>
            </a:r>
          </a:p>
          <a:p>
            <a:endParaRPr lang="en-US" sz="2300" dirty="0"/>
          </a:p>
          <a:p>
            <a:pPr lvl="1"/>
            <a:r>
              <a:rPr lang="en-US" sz="2300" dirty="0" smtClean="0"/>
              <a:t>200.112, Conflict of interest </a:t>
            </a:r>
          </a:p>
          <a:p>
            <a:pPr marL="548640" lvl="2" indent="0">
              <a:buNone/>
            </a:pPr>
            <a:r>
              <a:rPr lang="en-US" sz="2300" dirty="0" smtClean="0"/>
              <a:t>The Federal awarding agency must establish conflict of interest policies for their Federal awards  </a:t>
            </a:r>
          </a:p>
          <a:p>
            <a:pPr marL="548640" lvl="2" indent="0">
              <a:buNone/>
            </a:pPr>
            <a:r>
              <a:rPr lang="en-US" sz="2300" dirty="0" smtClean="0"/>
              <a:t>The </a:t>
            </a:r>
            <a:r>
              <a:rPr lang="en-US" sz="2300" dirty="0"/>
              <a:t>non-Federal </a:t>
            </a:r>
            <a:r>
              <a:rPr lang="en-US" sz="2300" dirty="0" smtClean="0"/>
              <a:t>entity must </a:t>
            </a:r>
            <a:r>
              <a:rPr lang="en-US" sz="2300" dirty="0"/>
              <a:t>disclose in writing any </a:t>
            </a:r>
            <a:r>
              <a:rPr lang="en-US" sz="2300" dirty="0" smtClean="0"/>
              <a:t> potential conflict </a:t>
            </a:r>
            <a:r>
              <a:rPr lang="en-US" sz="2300" dirty="0"/>
              <a:t>of interest to the </a:t>
            </a:r>
            <a:r>
              <a:rPr lang="en-US" sz="2300" dirty="0" smtClean="0"/>
              <a:t>Federal awarding  agency (or </a:t>
            </a:r>
            <a:r>
              <a:rPr lang="en-US" sz="2300" dirty="0"/>
              <a:t>pass-through </a:t>
            </a:r>
            <a:r>
              <a:rPr lang="en-US" sz="2300" dirty="0" smtClean="0"/>
              <a:t>entity) in </a:t>
            </a:r>
            <a:r>
              <a:rPr lang="en-US" sz="2300" dirty="0"/>
              <a:t>accordance with applicable </a:t>
            </a:r>
            <a:r>
              <a:rPr lang="en-US" sz="2300" dirty="0" smtClean="0"/>
              <a:t>Federal awarding </a:t>
            </a:r>
            <a:r>
              <a:rPr lang="en-US" sz="2300" dirty="0"/>
              <a:t>agency </a:t>
            </a:r>
            <a:r>
              <a:rPr lang="en-US" sz="2300" dirty="0" smtClean="0"/>
              <a:t>policy</a:t>
            </a:r>
          </a:p>
          <a:p>
            <a:pPr lvl="1"/>
            <a:r>
              <a:rPr lang="en-US" sz="2300" dirty="0" smtClean="0"/>
              <a:t>200.113, Mandatory disclosures </a:t>
            </a:r>
          </a:p>
          <a:p>
            <a:pPr marL="548640" lvl="2" indent="0">
              <a:buNone/>
            </a:pPr>
            <a:r>
              <a:rPr lang="en-US" sz="2300" dirty="0" smtClean="0"/>
              <a:t>Non-Federal entities (and applicants) must disclose all violations of Federal criminal law involving fraud, bribery, or gratuity violations potentially affecting the Federal award</a:t>
            </a:r>
            <a:endParaRPr lang="en-US" sz="2300" dirty="0"/>
          </a:p>
        </p:txBody>
      </p:sp>
      <p:sp>
        <p:nvSpPr>
          <p:cNvPr id="4" name="Slide Number Placeholder 3"/>
          <p:cNvSpPr>
            <a:spLocks noGrp="1"/>
          </p:cNvSpPr>
          <p:nvPr>
            <p:ph type="sldNum" sz="quarter" idx="12"/>
          </p:nvPr>
        </p:nvSpPr>
        <p:spPr/>
        <p:txBody>
          <a:bodyPr/>
          <a:lstStyle/>
          <a:p>
            <a:fld id="{D65136C6-32EF-4986-B035-254FDBC54756}" type="slidenum">
              <a:rPr lang="en-US" smtClean="0"/>
              <a:t>13</a:t>
            </a:fld>
            <a:endParaRPr lang="en-US"/>
          </a:p>
        </p:txBody>
      </p:sp>
    </p:spTree>
    <p:extLst>
      <p:ext uri="{BB962C8B-B14F-4D97-AF65-F5344CB8AC3E}">
        <p14:creationId xmlns:p14="http://schemas.microsoft.com/office/powerpoint/2010/main" val="3818786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33400" y="2667000"/>
            <a:ext cx="8305800" cy="3048000"/>
          </a:xfrm>
        </p:spPr>
        <p:txBody>
          <a:bodyPr>
            <a:noAutofit/>
          </a:bodyPr>
          <a:lstStyle/>
          <a:p>
            <a:pPr algn="l">
              <a:tabLst>
                <a:tab pos="1377950" algn="l"/>
              </a:tabLst>
            </a:pPr>
            <a:r>
              <a:rPr lang="en-US" sz="1800" dirty="0" smtClean="0"/>
              <a:t>Sections Highlighted:</a:t>
            </a:r>
          </a:p>
          <a:p>
            <a:pPr algn="l">
              <a:tabLst>
                <a:tab pos="1377950" algn="l"/>
              </a:tabLst>
            </a:pPr>
            <a:endParaRPr lang="en-US" sz="1800" dirty="0" smtClean="0"/>
          </a:p>
          <a:p>
            <a:pPr algn="l">
              <a:tabLst>
                <a:tab pos="1377950" algn="l"/>
              </a:tabLst>
            </a:pPr>
            <a:r>
              <a:rPr lang="en-US" sz="1800" dirty="0" smtClean="0"/>
              <a:t>200.201,	Use of Grant agreements, 	Cooperative agreements &amp; contracts</a:t>
            </a:r>
          </a:p>
          <a:p>
            <a:pPr algn="l">
              <a:tabLst>
                <a:tab pos="1377950" algn="l"/>
              </a:tabLst>
            </a:pPr>
            <a:r>
              <a:rPr lang="en-US" sz="1800" dirty="0" smtClean="0"/>
              <a:t>200.203, notices of funding opportunities</a:t>
            </a:r>
          </a:p>
          <a:p>
            <a:pPr algn="l">
              <a:tabLst>
                <a:tab pos="1377950" algn="l"/>
              </a:tabLst>
            </a:pPr>
            <a:r>
              <a:rPr lang="en-US" sz="1800" dirty="0" smtClean="0"/>
              <a:t>200.204, federal agency review of merit</a:t>
            </a:r>
          </a:p>
          <a:p>
            <a:pPr algn="l">
              <a:tabLst>
                <a:tab pos="1377950" algn="l"/>
              </a:tabLst>
            </a:pPr>
            <a:r>
              <a:rPr lang="en-US" sz="1800" dirty="0" smtClean="0"/>
              <a:t>200.205, Federal agency review of risk</a:t>
            </a:r>
          </a:p>
          <a:p>
            <a:pPr algn="l">
              <a:tabLst>
                <a:tab pos="1377950" algn="l"/>
              </a:tabLst>
            </a:pPr>
            <a:r>
              <a:rPr lang="en-US" sz="1800" dirty="0" smtClean="0"/>
              <a:t>200.206, standard application requirements</a:t>
            </a:r>
          </a:p>
          <a:p>
            <a:pPr algn="l">
              <a:tabLst>
                <a:tab pos="1377950" algn="l"/>
              </a:tabLst>
            </a:pPr>
            <a:r>
              <a:rPr lang="en-US" sz="1800" dirty="0" smtClean="0"/>
              <a:t>200.201, 	information contained in a federal 	award</a:t>
            </a:r>
          </a:p>
          <a:p>
            <a:pPr algn="l"/>
            <a:endParaRPr lang="en-US" sz="1800" dirty="0"/>
          </a:p>
        </p:txBody>
      </p:sp>
      <p:sp>
        <p:nvSpPr>
          <p:cNvPr id="3" name="Slide Number Placeholder 2"/>
          <p:cNvSpPr>
            <a:spLocks noGrp="1"/>
          </p:cNvSpPr>
          <p:nvPr>
            <p:ph type="sldNum" sz="quarter" idx="12"/>
          </p:nvPr>
        </p:nvSpPr>
        <p:spPr/>
        <p:txBody>
          <a:bodyPr/>
          <a:lstStyle/>
          <a:p>
            <a:fld id="{D65136C6-32EF-4986-B035-254FDBC54756}" type="slidenum">
              <a:rPr lang="en-US" smtClean="0"/>
              <a:t>14</a:t>
            </a:fld>
            <a:endParaRPr lang="en-US"/>
          </a:p>
        </p:txBody>
      </p:sp>
      <p:sp>
        <p:nvSpPr>
          <p:cNvPr id="7" name="Title 6"/>
          <p:cNvSpPr>
            <a:spLocks noGrp="1"/>
          </p:cNvSpPr>
          <p:nvPr>
            <p:ph type="title"/>
          </p:nvPr>
        </p:nvSpPr>
        <p:spPr>
          <a:xfrm>
            <a:off x="685800" y="533400"/>
            <a:ext cx="7772400" cy="1524000"/>
          </a:xfrm>
        </p:spPr>
        <p:txBody>
          <a:bodyPr>
            <a:normAutofit fontScale="90000"/>
          </a:bodyPr>
          <a:lstStyle/>
          <a:p>
            <a:r>
              <a:rPr lang="en-US" dirty="0" smtClean="0">
                <a:effectLst>
                  <a:outerShdw blurRad="38100" dist="38100" dir="2700000" algn="tl">
                    <a:srgbClr val="000000">
                      <a:alpha val="43137"/>
                    </a:srgbClr>
                  </a:outerShdw>
                </a:effectLst>
              </a:rPr>
              <a:t>Subpart C:</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Pre-Federal Award Requirements and Contents of Federal Awards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9746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82752"/>
          </a:xfrm>
        </p:spPr>
        <p:txBody>
          <a:bodyPr>
            <a:noAutofit/>
          </a:bodyPr>
          <a:lstStyle/>
          <a:p>
            <a:r>
              <a:rPr lang="en-US" dirty="0" smtClean="0"/>
              <a:t>Use of Grant Agreements, Cooperative Agreements &amp; Contracts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15</a:t>
            </a:fld>
            <a:endParaRPr lang="en-US"/>
          </a:p>
        </p:txBody>
      </p:sp>
      <p:sp>
        <p:nvSpPr>
          <p:cNvPr id="4" name="Content Placeholder 3"/>
          <p:cNvSpPr>
            <a:spLocks noGrp="1"/>
          </p:cNvSpPr>
          <p:nvPr>
            <p:ph sz="quarter" idx="1"/>
          </p:nvPr>
        </p:nvSpPr>
        <p:spPr/>
        <p:txBody>
          <a:bodyPr>
            <a:normAutofit/>
          </a:bodyPr>
          <a:lstStyle/>
          <a:p>
            <a:r>
              <a:rPr lang="en-US" sz="2400" dirty="0" smtClean="0"/>
              <a:t>200.201, </a:t>
            </a:r>
            <a:r>
              <a:rPr lang="en-US" sz="2400" dirty="0"/>
              <a:t>Use of Grant Agreements (Including Fixed Amount Awards), Cooperative Agreements, </a:t>
            </a:r>
            <a:r>
              <a:rPr lang="en-US" sz="2400" dirty="0" smtClean="0"/>
              <a:t>and Contracts:</a:t>
            </a:r>
          </a:p>
          <a:p>
            <a:pPr lvl="1"/>
            <a:r>
              <a:rPr lang="en-US" sz="1900" dirty="0" smtClean="0"/>
              <a:t>Federal Awarding Agencies must determine appropriate award instrument</a:t>
            </a:r>
          </a:p>
          <a:p>
            <a:pPr lvl="1"/>
            <a:r>
              <a:rPr lang="en-US" sz="1900" dirty="0" smtClean="0"/>
              <a:t>Incorporates new coverage on fixed amount awards:</a:t>
            </a:r>
          </a:p>
          <a:p>
            <a:pPr lvl="2"/>
            <a:r>
              <a:rPr lang="en-US" sz="1900" dirty="0" smtClean="0"/>
              <a:t>Payments are based on meeting specific requirements of the Federal Award</a:t>
            </a:r>
          </a:p>
          <a:p>
            <a:pPr lvl="2"/>
            <a:r>
              <a:rPr lang="en-US" sz="1900" dirty="0" smtClean="0"/>
              <a:t>Accountability is based on performance and results</a:t>
            </a:r>
          </a:p>
          <a:p>
            <a:pPr lvl="2"/>
            <a:r>
              <a:rPr lang="en-US" sz="1900" dirty="0" smtClean="0"/>
              <a:t>Award amount is negotiated using cost principles as a guide</a:t>
            </a:r>
          </a:p>
          <a:p>
            <a:pPr lvl="2"/>
            <a:r>
              <a:rPr lang="en-US" sz="1900" dirty="0" smtClean="0"/>
              <a:t>No governmental review of the actual costs incurred</a:t>
            </a:r>
          </a:p>
          <a:p>
            <a:pPr lvl="2"/>
            <a:r>
              <a:rPr lang="en-US" sz="1900" dirty="0" smtClean="0"/>
              <a:t>Significant changes (i.e., principal investigator, project partner or scope) must receive prior awarding agency written approval</a:t>
            </a:r>
          </a:p>
          <a:p>
            <a:pPr lvl="1"/>
            <a:endParaRPr lang="en-US" sz="1900" dirty="0" smtClean="0"/>
          </a:p>
          <a:p>
            <a:endParaRPr lang="en-US" dirty="0" smtClean="0"/>
          </a:p>
          <a:p>
            <a:pPr lvl="1"/>
            <a:endParaRPr lang="en-US" dirty="0"/>
          </a:p>
          <a:p>
            <a:endParaRPr lang="en-US" dirty="0"/>
          </a:p>
        </p:txBody>
      </p:sp>
    </p:spTree>
    <p:extLst>
      <p:ext uri="{BB962C8B-B14F-4D97-AF65-F5344CB8AC3E}">
        <p14:creationId xmlns:p14="http://schemas.microsoft.com/office/powerpoint/2010/main" val="21330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Notices of Funding Opportunities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16</a:t>
            </a:fld>
            <a:endParaRPr lang="en-US"/>
          </a:p>
        </p:txBody>
      </p:sp>
      <p:sp>
        <p:nvSpPr>
          <p:cNvPr id="4" name="Content Placeholder 3"/>
          <p:cNvSpPr>
            <a:spLocks noGrp="1"/>
          </p:cNvSpPr>
          <p:nvPr>
            <p:ph sz="quarter" idx="1"/>
          </p:nvPr>
        </p:nvSpPr>
        <p:spPr>
          <a:xfrm>
            <a:off x="304800" y="1600200"/>
            <a:ext cx="8503920" cy="4876800"/>
          </a:xfrm>
        </p:spPr>
        <p:txBody>
          <a:bodyPr>
            <a:normAutofit/>
          </a:bodyPr>
          <a:lstStyle/>
          <a:p>
            <a:r>
              <a:rPr lang="en-US" sz="2400" dirty="0" smtClean="0"/>
              <a:t>200.203</a:t>
            </a:r>
            <a:r>
              <a:rPr lang="en-US" sz="2400" dirty="0"/>
              <a:t>, Notices of funding opportunities:</a:t>
            </a:r>
          </a:p>
          <a:p>
            <a:pPr lvl="1"/>
            <a:endParaRPr lang="en-US" dirty="0" smtClean="0"/>
          </a:p>
          <a:p>
            <a:pPr lvl="1"/>
            <a:r>
              <a:rPr lang="en-US" dirty="0" smtClean="0"/>
              <a:t>Notice of the Funding Opportunity</a:t>
            </a:r>
          </a:p>
          <a:p>
            <a:pPr lvl="2"/>
            <a:endParaRPr lang="en-US" dirty="0"/>
          </a:p>
          <a:p>
            <a:pPr lvl="2"/>
            <a:r>
              <a:rPr lang="en-US" dirty="0" smtClean="0"/>
              <a:t>For competitive grants and cooperative agreements, Federal awarding agencies must announce specific funding opportunities by posting a public notice on the OMB-designated </a:t>
            </a:r>
            <a:r>
              <a:rPr lang="en-US" dirty="0" err="1" smtClean="0"/>
              <a:t>governmentwide</a:t>
            </a:r>
            <a:r>
              <a:rPr lang="en-US" dirty="0" smtClean="0"/>
              <a:t> Web site</a:t>
            </a:r>
          </a:p>
          <a:p>
            <a:pPr lvl="2"/>
            <a:endParaRPr lang="en-US" dirty="0" smtClean="0"/>
          </a:p>
          <a:p>
            <a:pPr lvl="2"/>
            <a:r>
              <a:rPr lang="en-US" dirty="0" smtClean="0"/>
              <a:t>Specifies a set </a:t>
            </a:r>
            <a:r>
              <a:rPr lang="en-US" dirty="0"/>
              <a:t>of </a:t>
            </a:r>
            <a:r>
              <a:rPr lang="en-US" dirty="0" smtClean="0"/>
              <a:t>six data </a:t>
            </a:r>
            <a:r>
              <a:rPr lang="en-US" dirty="0"/>
              <a:t>elements that must be included </a:t>
            </a:r>
            <a:r>
              <a:rPr lang="en-US" dirty="0" smtClean="0"/>
              <a:t>in the public notice</a:t>
            </a:r>
          </a:p>
          <a:p>
            <a:pPr lvl="1"/>
            <a:endParaRPr lang="en-US" sz="2000" dirty="0"/>
          </a:p>
          <a:p>
            <a:endParaRPr lang="en-US" dirty="0"/>
          </a:p>
        </p:txBody>
      </p:sp>
    </p:spTree>
    <p:extLst>
      <p:ext uri="{BB962C8B-B14F-4D97-AF65-F5344CB8AC3E}">
        <p14:creationId xmlns:p14="http://schemas.microsoft.com/office/powerpoint/2010/main" val="212189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Notices of Funding </a:t>
            </a:r>
            <a:r>
              <a:rPr lang="en-US" dirty="0" smtClean="0"/>
              <a:t>Opportunities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17</a:t>
            </a:fld>
            <a:endParaRPr lang="en-US"/>
          </a:p>
        </p:txBody>
      </p:sp>
      <p:sp>
        <p:nvSpPr>
          <p:cNvPr id="4" name="Content Placeholder 3"/>
          <p:cNvSpPr>
            <a:spLocks noGrp="1"/>
          </p:cNvSpPr>
          <p:nvPr>
            <p:ph sz="quarter" idx="1"/>
          </p:nvPr>
        </p:nvSpPr>
        <p:spPr/>
        <p:txBody>
          <a:bodyPr/>
          <a:lstStyle/>
          <a:p>
            <a:pPr lvl="1"/>
            <a:r>
              <a:rPr lang="en-US" dirty="0"/>
              <a:t>Full Text of Funding Opportunities</a:t>
            </a:r>
          </a:p>
          <a:p>
            <a:pPr lvl="2"/>
            <a:endParaRPr lang="en-US" sz="1700" dirty="0" smtClean="0"/>
          </a:p>
          <a:p>
            <a:pPr lvl="2"/>
            <a:r>
              <a:rPr lang="en-US" dirty="0" smtClean="0"/>
              <a:t>Identifies </a:t>
            </a:r>
            <a:r>
              <a:rPr lang="en-US" dirty="0"/>
              <a:t>required information that must be included in the full text of each Federal funding opportunity</a:t>
            </a:r>
          </a:p>
          <a:p>
            <a:pPr lvl="2"/>
            <a:r>
              <a:rPr lang="en-US" dirty="0"/>
              <a:t>Detailed instructions for the full text of the notice of funding opportunity is included in </a:t>
            </a:r>
            <a:r>
              <a:rPr lang="en-US"/>
              <a:t>Appendix </a:t>
            </a:r>
            <a:r>
              <a:rPr lang="en-US" smtClean="0"/>
              <a:t>1.</a:t>
            </a:r>
            <a:endParaRPr lang="en-US" dirty="0"/>
          </a:p>
          <a:p>
            <a:pPr lvl="2"/>
            <a:r>
              <a:rPr lang="en-US" dirty="0"/>
              <a:t>This coverage was originally published by OMB at 68 FR 58146 (October 8, 2003) </a:t>
            </a:r>
          </a:p>
          <a:p>
            <a:pPr lvl="1"/>
            <a:endParaRPr lang="en-US" dirty="0" smtClean="0"/>
          </a:p>
          <a:p>
            <a:pPr lvl="1"/>
            <a:r>
              <a:rPr lang="en-US" dirty="0" smtClean="0"/>
              <a:t>Establishes </a:t>
            </a:r>
            <a:r>
              <a:rPr lang="en-US" dirty="0"/>
              <a:t>minimum timeframes Federal awarding agencies must generally make all funding opportunities available for application</a:t>
            </a:r>
          </a:p>
          <a:p>
            <a:pPr lvl="1"/>
            <a:endParaRPr lang="en-US" sz="1900" dirty="0"/>
          </a:p>
          <a:p>
            <a:endParaRPr lang="en-US" dirty="0"/>
          </a:p>
        </p:txBody>
      </p:sp>
    </p:spTree>
    <p:extLst>
      <p:ext uri="{BB962C8B-B14F-4D97-AF65-F5344CB8AC3E}">
        <p14:creationId xmlns:p14="http://schemas.microsoft.com/office/powerpoint/2010/main" val="269466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a:bodyPr>
          <a:lstStyle/>
          <a:p>
            <a:r>
              <a:rPr lang="en-US" dirty="0" smtClean="0"/>
              <a:t>Federal Agency Review of Merit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18</a:t>
            </a:fld>
            <a:endParaRPr lang="en-US"/>
          </a:p>
        </p:txBody>
      </p:sp>
      <p:sp>
        <p:nvSpPr>
          <p:cNvPr id="4" name="Content Placeholder 3"/>
          <p:cNvSpPr>
            <a:spLocks noGrp="1"/>
          </p:cNvSpPr>
          <p:nvPr>
            <p:ph sz="quarter" idx="1"/>
          </p:nvPr>
        </p:nvSpPr>
        <p:spPr>
          <a:xfrm>
            <a:off x="381000" y="1828800"/>
            <a:ext cx="8503920" cy="4797552"/>
          </a:xfrm>
        </p:spPr>
        <p:txBody>
          <a:bodyPr>
            <a:normAutofit/>
          </a:bodyPr>
          <a:lstStyle/>
          <a:p>
            <a:r>
              <a:rPr lang="en-US" sz="2400" dirty="0" smtClean="0"/>
              <a:t>200.204, Federal awarding agency review of merit of proposals:</a:t>
            </a:r>
          </a:p>
          <a:p>
            <a:pPr lvl="1"/>
            <a:endParaRPr lang="en-US" sz="2000" dirty="0" smtClean="0"/>
          </a:p>
          <a:p>
            <a:pPr lvl="1"/>
            <a:r>
              <a:rPr lang="en-US" sz="2000" dirty="0" smtClean="0"/>
              <a:t>New Requirement</a:t>
            </a:r>
          </a:p>
          <a:p>
            <a:pPr lvl="1"/>
            <a:r>
              <a:rPr lang="en-US" sz="2000" dirty="0" smtClean="0"/>
              <a:t>For competitive grants or cooperative agreements, Federal awarding agencies must design and execute a merit review process for applications</a:t>
            </a:r>
          </a:p>
          <a:p>
            <a:pPr lvl="1"/>
            <a:r>
              <a:rPr lang="en-US" sz="2000" dirty="0" smtClean="0"/>
              <a:t>Process must be described (or incorporated by reference) in funding opportunity</a:t>
            </a:r>
          </a:p>
          <a:p>
            <a:pPr lvl="1"/>
            <a:endParaRPr lang="en-US" sz="1900" dirty="0" smtClean="0"/>
          </a:p>
          <a:p>
            <a:endParaRPr lang="en-US" dirty="0"/>
          </a:p>
        </p:txBody>
      </p:sp>
    </p:spTree>
    <p:extLst>
      <p:ext uri="{BB962C8B-B14F-4D97-AF65-F5344CB8AC3E}">
        <p14:creationId xmlns:p14="http://schemas.microsoft.com/office/powerpoint/2010/main" val="357061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19</a:t>
            </a:fld>
            <a:endParaRPr lang="en-US"/>
          </a:p>
        </p:txBody>
      </p:sp>
      <p:sp>
        <p:nvSpPr>
          <p:cNvPr id="4" name="Content Placeholder 3"/>
          <p:cNvSpPr>
            <a:spLocks noGrp="1"/>
          </p:cNvSpPr>
          <p:nvPr>
            <p:ph sz="quarter" idx="1"/>
          </p:nvPr>
        </p:nvSpPr>
        <p:spPr>
          <a:xfrm>
            <a:off x="304800" y="1524000"/>
            <a:ext cx="8503920" cy="5105400"/>
          </a:xfrm>
        </p:spPr>
        <p:txBody>
          <a:bodyPr>
            <a:normAutofit lnSpcReduction="10000"/>
          </a:bodyPr>
          <a:lstStyle/>
          <a:p>
            <a:r>
              <a:rPr lang="en-US" sz="2400" dirty="0"/>
              <a:t>200.205, Federal awarding agency review of risk posed by applicants:</a:t>
            </a:r>
          </a:p>
          <a:p>
            <a:pPr lvl="1"/>
            <a:r>
              <a:rPr lang="en-US" dirty="0"/>
              <a:t>In addition to use of the OMB-designated repositories of government-wide eligibility information, Federal awarding agencies must have a framework for evaluating the risks posed by applicants prior to receipt of a federal </a:t>
            </a:r>
            <a:r>
              <a:rPr lang="en-US" dirty="0" smtClean="0"/>
              <a:t>award</a:t>
            </a:r>
          </a:p>
          <a:p>
            <a:pPr lvl="1"/>
            <a:endParaRPr lang="en-US" dirty="0" smtClean="0"/>
          </a:p>
          <a:p>
            <a:pPr lvl="1"/>
            <a:r>
              <a:rPr lang="en-US" dirty="0" smtClean="0"/>
              <a:t>Items that MAY BE considered by Federal awarding agencies include:</a:t>
            </a:r>
          </a:p>
          <a:p>
            <a:pPr lvl="2"/>
            <a:r>
              <a:rPr lang="en-US" sz="1800" dirty="0" smtClean="0"/>
              <a:t>Financial stability</a:t>
            </a:r>
          </a:p>
          <a:p>
            <a:pPr lvl="2"/>
            <a:r>
              <a:rPr lang="en-US" sz="1800" dirty="0" smtClean="0"/>
              <a:t>Quality of management systems</a:t>
            </a:r>
          </a:p>
          <a:p>
            <a:pPr lvl="2"/>
            <a:r>
              <a:rPr lang="en-US" sz="1800" dirty="0" smtClean="0"/>
              <a:t>History of performance</a:t>
            </a:r>
          </a:p>
          <a:p>
            <a:pPr lvl="2"/>
            <a:r>
              <a:rPr lang="en-US" sz="1800" dirty="0" smtClean="0"/>
              <a:t>Reports and findings from audits performed under Subpart F</a:t>
            </a:r>
          </a:p>
          <a:p>
            <a:pPr lvl="2"/>
            <a:r>
              <a:rPr lang="en-US" sz="1800" dirty="0" smtClean="0"/>
              <a:t>Applicant’s ability to effectively implement statutory, regulatory or other requirements</a:t>
            </a:r>
          </a:p>
          <a:p>
            <a:endParaRPr lang="en-US" dirty="0"/>
          </a:p>
        </p:txBody>
      </p:sp>
    </p:spTree>
    <p:extLst>
      <p:ext uri="{BB962C8B-B14F-4D97-AF65-F5344CB8AC3E}">
        <p14:creationId xmlns:p14="http://schemas.microsoft.com/office/powerpoint/2010/main" val="283863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76400" y="2971800"/>
            <a:ext cx="5791200" cy="2895600"/>
          </a:xfrm>
        </p:spPr>
        <p:txBody>
          <a:bodyPr>
            <a:noAutofit/>
          </a:bodyPr>
          <a:lstStyle/>
          <a:p>
            <a:r>
              <a:rPr lang="en-US" sz="4000" cap="small" dirty="0"/>
              <a:t>Reforms to </a:t>
            </a:r>
            <a:r>
              <a:rPr lang="en-US" sz="4000" cap="small" dirty="0" smtClean="0"/>
              <a:t>A-102, </a:t>
            </a:r>
          </a:p>
          <a:p>
            <a:r>
              <a:rPr lang="en-US" sz="4000" cap="small" dirty="0" smtClean="0"/>
              <a:t>Circular A-110, </a:t>
            </a:r>
            <a:r>
              <a:rPr lang="en-US" sz="4000" cap="small" dirty="0"/>
              <a:t>and </a:t>
            </a:r>
            <a:endParaRPr lang="en-US" sz="4000" cap="small" dirty="0" smtClean="0"/>
          </a:p>
          <a:p>
            <a:r>
              <a:rPr lang="en-US" sz="4000" cap="small" dirty="0" smtClean="0"/>
              <a:t>Circular A-89</a:t>
            </a:r>
          </a:p>
          <a:p>
            <a:endParaRPr lang="en-US" sz="4000" dirty="0"/>
          </a:p>
        </p:txBody>
      </p:sp>
      <p:sp>
        <p:nvSpPr>
          <p:cNvPr id="3" name="Title 2"/>
          <p:cNvSpPr>
            <a:spLocks noGrp="1"/>
          </p:cNvSpPr>
          <p:nvPr>
            <p:ph type="title"/>
          </p:nvPr>
        </p:nvSpPr>
        <p:spPr>
          <a:xfrm>
            <a:off x="722313" y="228600"/>
            <a:ext cx="7772400" cy="1828800"/>
          </a:xfrm>
        </p:spPr>
        <p:txBody>
          <a:bodyPr>
            <a:noAutofit/>
          </a:bodyPr>
          <a:lstStyle/>
          <a:p>
            <a:r>
              <a:rPr lang="en-US" sz="6000" dirty="0" smtClean="0">
                <a:effectLst>
                  <a:outerShdw blurRad="38100" dist="38100" dir="2700000" algn="tl">
                    <a:srgbClr val="000000">
                      <a:alpha val="43137"/>
                    </a:srgbClr>
                  </a:outerShdw>
                </a:effectLst>
              </a:rPr>
              <a:t>Administrative Requirements</a:t>
            </a:r>
            <a:endParaRPr lang="en-US" sz="6000" dirty="0">
              <a:effectLst>
                <a:outerShdw blurRad="38100" dist="38100" dir="2700000" algn="tl">
                  <a:srgbClr val="000000">
                    <a:alpha val="43137"/>
                  </a:srgbClr>
                </a:outerShdw>
              </a:effectLst>
            </a:endParaRP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955419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20</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pPr lvl="1"/>
            <a:r>
              <a:rPr lang="en-US" dirty="0"/>
              <a:t>Special conditions that correspond to the degree of risk may be applied, if </a:t>
            </a:r>
            <a:r>
              <a:rPr lang="en-US" dirty="0" smtClean="0"/>
              <a:t>appropriate  (See 200.207, Special Conditions.)</a:t>
            </a:r>
            <a:endParaRPr lang="en-US" dirty="0"/>
          </a:p>
          <a:p>
            <a:pPr lvl="1"/>
            <a:endParaRPr lang="en-US" dirty="0" smtClean="0"/>
          </a:p>
          <a:p>
            <a:pPr lvl="1"/>
            <a:r>
              <a:rPr lang="en-US" dirty="0" smtClean="0"/>
              <a:t>Federal </a:t>
            </a:r>
            <a:r>
              <a:rPr lang="en-US" dirty="0"/>
              <a:t>awarding agencies must continue to comply with the guidelines on </a:t>
            </a:r>
            <a:r>
              <a:rPr lang="en-US" dirty="0" err="1"/>
              <a:t>governmentwide</a:t>
            </a:r>
            <a:r>
              <a:rPr lang="en-US" dirty="0"/>
              <a:t> suspension and debarment and must require non-federal entities to comply with these provisions </a:t>
            </a:r>
          </a:p>
          <a:p>
            <a:endParaRPr lang="en-US" sz="2200" dirty="0"/>
          </a:p>
        </p:txBody>
      </p:sp>
    </p:spTree>
    <p:extLst>
      <p:ext uri="{BB962C8B-B14F-4D97-AF65-F5344CB8AC3E}">
        <p14:creationId xmlns:p14="http://schemas.microsoft.com/office/powerpoint/2010/main" val="112033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Standard Application Requirements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21</a:t>
            </a:fld>
            <a:endParaRPr lang="en-US"/>
          </a:p>
        </p:txBody>
      </p:sp>
      <p:sp>
        <p:nvSpPr>
          <p:cNvPr id="4" name="Content Placeholder 3"/>
          <p:cNvSpPr>
            <a:spLocks noGrp="1"/>
          </p:cNvSpPr>
          <p:nvPr>
            <p:ph sz="quarter" idx="1"/>
          </p:nvPr>
        </p:nvSpPr>
        <p:spPr>
          <a:xfrm>
            <a:off x="152400" y="1600200"/>
            <a:ext cx="8763000" cy="4572000"/>
          </a:xfrm>
        </p:spPr>
        <p:txBody>
          <a:bodyPr>
            <a:normAutofit/>
          </a:bodyPr>
          <a:lstStyle/>
          <a:p>
            <a:r>
              <a:rPr lang="en-US" sz="2400" dirty="0" smtClean="0"/>
              <a:t>200.206, Standard application requirements:</a:t>
            </a:r>
          </a:p>
          <a:p>
            <a:pPr lvl="1"/>
            <a:endParaRPr lang="en-US" sz="1900" dirty="0" smtClean="0"/>
          </a:p>
          <a:p>
            <a:pPr lvl="1"/>
            <a:r>
              <a:rPr lang="en-US" dirty="0" smtClean="0"/>
              <a:t>Requires </a:t>
            </a:r>
            <a:r>
              <a:rPr lang="en-US" dirty="0"/>
              <a:t>Federal awarding agencies to </a:t>
            </a:r>
            <a:r>
              <a:rPr lang="en-US" dirty="0" smtClean="0"/>
              <a:t>use </a:t>
            </a:r>
            <a:r>
              <a:rPr lang="en-US" dirty="0"/>
              <a:t>OMB-approved </a:t>
            </a:r>
            <a:r>
              <a:rPr lang="en-US" dirty="0" smtClean="0"/>
              <a:t>application standard </a:t>
            </a:r>
            <a:r>
              <a:rPr lang="en-US" dirty="0"/>
              <a:t>information collections </a:t>
            </a:r>
            <a:r>
              <a:rPr lang="en-US" dirty="0" smtClean="0"/>
              <a:t>to solicit applications</a:t>
            </a:r>
          </a:p>
          <a:p>
            <a:pPr lvl="1"/>
            <a:r>
              <a:rPr lang="en-US" dirty="0" smtClean="0"/>
              <a:t>Use of standard OMB-approved collections is a consistent theme throughout 2 CFR 200</a:t>
            </a:r>
          </a:p>
          <a:p>
            <a:pPr lvl="1"/>
            <a:r>
              <a:rPr lang="en-US" dirty="0" smtClean="0"/>
              <a:t>Currently approved OMB Grants Management Forms (and formats) are available on the OMB Web site at:</a:t>
            </a:r>
          </a:p>
          <a:p>
            <a:pPr lvl="2"/>
            <a:r>
              <a:rPr lang="en-US" dirty="0"/>
              <a:t>http://www.whitehouse.gov/omb/grants_standard_report_forms</a:t>
            </a:r>
            <a:r>
              <a:rPr lang="en-US" dirty="0" smtClean="0"/>
              <a:t>/</a:t>
            </a:r>
            <a:endParaRPr lang="en-US" dirty="0"/>
          </a:p>
          <a:p>
            <a:pPr lvl="2"/>
            <a:endParaRPr lang="en-US" dirty="0" smtClean="0"/>
          </a:p>
          <a:p>
            <a:pPr lvl="1"/>
            <a:endParaRPr lang="en-US" dirty="0"/>
          </a:p>
        </p:txBody>
      </p:sp>
    </p:spTree>
    <p:extLst>
      <p:ext uri="{BB962C8B-B14F-4D97-AF65-F5344CB8AC3E}">
        <p14:creationId xmlns:p14="http://schemas.microsoft.com/office/powerpoint/2010/main" val="956260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Contained in </a:t>
            </a:r>
            <a:r>
              <a:rPr lang="en-US" dirty="0" smtClean="0"/>
              <a:t>a Federal </a:t>
            </a:r>
            <a:r>
              <a:rPr lang="en-US" dirty="0"/>
              <a:t>Award</a:t>
            </a:r>
          </a:p>
        </p:txBody>
      </p:sp>
      <p:sp>
        <p:nvSpPr>
          <p:cNvPr id="3" name="Slide Number Placeholder 2"/>
          <p:cNvSpPr>
            <a:spLocks noGrp="1"/>
          </p:cNvSpPr>
          <p:nvPr>
            <p:ph type="sldNum" sz="quarter" idx="12"/>
          </p:nvPr>
        </p:nvSpPr>
        <p:spPr/>
        <p:txBody>
          <a:bodyPr/>
          <a:lstStyle/>
          <a:p>
            <a:fld id="{D65136C6-32EF-4986-B035-254FDBC54756}" type="slidenum">
              <a:rPr lang="en-US" smtClean="0"/>
              <a:t>22</a:t>
            </a:fld>
            <a:endParaRPr lang="en-US"/>
          </a:p>
        </p:txBody>
      </p:sp>
      <p:sp>
        <p:nvSpPr>
          <p:cNvPr id="4" name="Content Placeholder 3"/>
          <p:cNvSpPr>
            <a:spLocks noGrp="1"/>
          </p:cNvSpPr>
          <p:nvPr>
            <p:ph sz="quarter" idx="1"/>
          </p:nvPr>
        </p:nvSpPr>
        <p:spPr>
          <a:xfrm>
            <a:off x="304800" y="1676400"/>
            <a:ext cx="8503920" cy="4572000"/>
          </a:xfrm>
        </p:spPr>
        <p:txBody>
          <a:bodyPr/>
          <a:lstStyle/>
          <a:p>
            <a:r>
              <a:rPr lang="en-US" sz="2400" dirty="0"/>
              <a:t>200.210, Information contained in a Federal award:</a:t>
            </a:r>
          </a:p>
          <a:p>
            <a:pPr lvl="1"/>
            <a:r>
              <a:rPr lang="en-US" sz="2000" dirty="0"/>
              <a:t>Provides a standard set of 15 data elements which must be provided in all Federal awards</a:t>
            </a:r>
          </a:p>
          <a:p>
            <a:pPr lvl="1"/>
            <a:r>
              <a:rPr lang="en-US" sz="2000" dirty="0"/>
              <a:t>Identifies coverage which must be included in the general terms and conditions </a:t>
            </a:r>
          </a:p>
          <a:p>
            <a:pPr lvl="1"/>
            <a:r>
              <a:rPr lang="en-US" sz="2000" dirty="0"/>
              <a:t>Provides guidance on </a:t>
            </a:r>
            <a:r>
              <a:rPr lang="en-US" sz="2000" dirty="0" smtClean="0"/>
              <a:t>Federal Awarding Agency, Program, or Award </a:t>
            </a:r>
            <a:r>
              <a:rPr lang="en-US" sz="2000" dirty="0"/>
              <a:t>Specific Terms and Conditions</a:t>
            </a:r>
          </a:p>
          <a:p>
            <a:pPr lvl="1"/>
            <a:r>
              <a:rPr lang="en-US" sz="2000" dirty="0"/>
              <a:t>Requires Federal awarding agencies to include an indication of the timing and scope of expected performance as related to the outcomes intended to be </a:t>
            </a:r>
            <a:r>
              <a:rPr lang="en-US" sz="2000" dirty="0" smtClean="0"/>
              <a:t>achieved</a:t>
            </a:r>
            <a:endParaRPr lang="en-US" sz="2000" dirty="0"/>
          </a:p>
          <a:p>
            <a:pPr lvl="2"/>
            <a:r>
              <a:rPr lang="en-US" sz="1900" dirty="0"/>
              <a:t>In some instances, (e.g., discretionary research awards) this may be limited to submission of technical performance </a:t>
            </a:r>
            <a:r>
              <a:rPr lang="en-US" sz="1900" dirty="0" smtClean="0"/>
              <a:t>reports</a:t>
            </a:r>
            <a:endParaRPr lang="en-US" sz="1900" dirty="0"/>
          </a:p>
          <a:p>
            <a:pPr lvl="1"/>
            <a:endParaRPr lang="en-US" dirty="0"/>
          </a:p>
          <a:p>
            <a:endParaRPr lang="en-US" dirty="0"/>
          </a:p>
        </p:txBody>
      </p:sp>
    </p:spTree>
    <p:extLst>
      <p:ext uri="{BB962C8B-B14F-4D97-AF65-F5344CB8AC3E}">
        <p14:creationId xmlns:p14="http://schemas.microsoft.com/office/powerpoint/2010/main" val="334893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2438400"/>
            <a:ext cx="8458200" cy="4724400"/>
          </a:xfrm>
        </p:spPr>
        <p:txBody>
          <a:bodyPr>
            <a:normAutofit fontScale="77500" lnSpcReduction="20000"/>
          </a:bodyPr>
          <a:lstStyle/>
          <a:p>
            <a:pPr algn="l"/>
            <a:r>
              <a:rPr lang="en-US" dirty="0" smtClean="0"/>
              <a:t>Sections highlighted:</a:t>
            </a:r>
          </a:p>
          <a:p>
            <a:pPr algn="l"/>
            <a:endParaRPr lang="en-US" dirty="0"/>
          </a:p>
          <a:p>
            <a:pPr algn="l">
              <a:tabLst>
                <a:tab pos="1543050" algn="l"/>
              </a:tabLst>
            </a:pPr>
            <a:r>
              <a:rPr lang="en-US" dirty="0" smtClean="0"/>
              <a:t>200.301, 	Performance management</a:t>
            </a:r>
          </a:p>
          <a:p>
            <a:pPr algn="l">
              <a:tabLst>
                <a:tab pos="1543050" algn="l"/>
              </a:tabLst>
            </a:pPr>
            <a:r>
              <a:rPr lang="en-US" dirty="0" smtClean="0"/>
              <a:t>200.303, 	Internal controls</a:t>
            </a:r>
          </a:p>
          <a:p>
            <a:pPr algn="l">
              <a:tabLst>
                <a:tab pos="1543050" algn="l"/>
              </a:tabLst>
            </a:pPr>
            <a:r>
              <a:rPr lang="en-US" dirty="0" smtClean="0"/>
              <a:t>200.305, 	payments</a:t>
            </a:r>
          </a:p>
          <a:p>
            <a:pPr algn="l">
              <a:tabLst>
                <a:tab pos="1543050" algn="l"/>
              </a:tabLst>
            </a:pPr>
            <a:r>
              <a:rPr lang="en-US" dirty="0" smtClean="0"/>
              <a:t>200.306, 	cost sharing or matching</a:t>
            </a:r>
          </a:p>
          <a:p>
            <a:pPr algn="l">
              <a:tabLst>
                <a:tab pos="1543050" algn="l"/>
              </a:tabLst>
            </a:pPr>
            <a:r>
              <a:rPr lang="en-US" dirty="0" smtClean="0"/>
              <a:t>200.309, 	period of performance</a:t>
            </a:r>
          </a:p>
          <a:p>
            <a:pPr algn="l">
              <a:tabLst>
                <a:tab pos="1543050" algn="l"/>
              </a:tabLst>
            </a:pPr>
            <a:r>
              <a:rPr lang="en-US" dirty="0" smtClean="0"/>
              <a:t>200.313,  	Equipment</a:t>
            </a:r>
          </a:p>
          <a:p>
            <a:pPr algn="l">
              <a:tabLst>
                <a:tab pos="1543050" algn="l"/>
              </a:tabLst>
            </a:pPr>
            <a:r>
              <a:rPr lang="en-US" dirty="0" smtClean="0"/>
              <a:t>200.314,	supplies</a:t>
            </a:r>
          </a:p>
          <a:p>
            <a:pPr algn="l">
              <a:tabLst>
                <a:tab pos="1543050" algn="l"/>
              </a:tabLst>
            </a:pPr>
            <a:r>
              <a:rPr lang="en-US" dirty="0" smtClean="0"/>
              <a:t>200.315, 	intangible property</a:t>
            </a:r>
          </a:p>
          <a:p>
            <a:pPr algn="l">
              <a:tabLst>
                <a:tab pos="1543050" algn="l"/>
              </a:tabLst>
            </a:pPr>
            <a:r>
              <a:rPr lang="en-US" dirty="0" smtClean="0"/>
              <a:t>200.317-326	procurement standards</a:t>
            </a:r>
          </a:p>
          <a:p>
            <a:pPr algn="l">
              <a:tabLst>
                <a:tab pos="1543050" algn="l"/>
              </a:tabLst>
            </a:pPr>
            <a:r>
              <a:rPr lang="en-US" dirty="0" smtClean="0"/>
              <a:t>200.327, 	financial reporting</a:t>
            </a:r>
          </a:p>
          <a:p>
            <a:pPr algn="l">
              <a:tabLst>
                <a:tab pos="1543050" algn="l"/>
              </a:tabLst>
            </a:pPr>
            <a:r>
              <a:rPr lang="en-US" dirty="0" smtClean="0"/>
              <a:t>200.328, 	monitoring and reporting program performance</a:t>
            </a:r>
          </a:p>
          <a:p>
            <a:pPr algn="l">
              <a:tabLst>
                <a:tab pos="1543050" algn="l"/>
              </a:tabLst>
            </a:pPr>
            <a:r>
              <a:rPr lang="en-US" dirty="0" smtClean="0"/>
              <a:t>200.329, 	reporting on real property</a:t>
            </a:r>
          </a:p>
          <a:p>
            <a:pPr algn="l">
              <a:tabLst>
                <a:tab pos="1543050" algn="l"/>
              </a:tabLst>
            </a:pPr>
            <a:r>
              <a:rPr lang="en-US" dirty="0" smtClean="0"/>
              <a:t>200.330-332	subrecipient monitoring &amp; management</a:t>
            </a:r>
          </a:p>
          <a:p>
            <a:pPr algn="l">
              <a:tabLst>
                <a:tab pos="1543050" algn="l"/>
              </a:tabLst>
            </a:pPr>
            <a:r>
              <a:rPr lang="en-US" dirty="0" smtClean="0"/>
              <a:t>200.333, 	Retention requirements for records</a:t>
            </a:r>
          </a:p>
          <a:p>
            <a:pPr algn="l">
              <a:tabLst>
                <a:tab pos="1543050" algn="l"/>
              </a:tabLst>
            </a:pPr>
            <a:r>
              <a:rPr lang="en-US" dirty="0" smtClean="0"/>
              <a:t>200.335, 	Methods for collection, transmission and storage 	of information</a:t>
            </a:r>
          </a:p>
          <a:p>
            <a:pPr algn="l">
              <a:tabLst>
                <a:tab pos="1543050" algn="l"/>
              </a:tabLst>
            </a:pPr>
            <a:r>
              <a:rPr lang="en-US" dirty="0" smtClean="0"/>
              <a:t>200.338-342	remedies for noncompliance</a:t>
            </a:r>
          </a:p>
          <a:p>
            <a:pPr algn="l">
              <a:tabLst>
                <a:tab pos="1543050" algn="l"/>
              </a:tabLst>
            </a:pPr>
            <a:r>
              <a:rPr lang="en-US" dirty="0" smtClean="0"/>
              <a:t>200.343	closeout</a:t>
            </a:r>
          </a:p>
          <a:p>
            <a:pPr algn="l"/>
            <a:endParaRPr lang="en-US" dirty="0" smtClean="0"/>
          </a:p>
          <a:p>
            <a:pPr algn="l"/>
            <a:endParaRPr lang="en-US" dirty="0" smtClean="0"/>
          </a:p>
          <a:p>
            <a:pPr algn="l"/>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23</a:t>
            </a:fld>
            <a:endParaRPr lang="en-US"/>
          </a:p>
        </p:txBody>
      </p:sp>
      <p:sp>
        <p:nvSpPr>
          <p:cNvPr id="5" name="Title 4"/>
          <p:cNvSpPr>
            <a:spLocks noGrp="1"/>
          </p:cNvSpPr>
          <p:nvPr>
            <p:ph type="title"/>
          </p:nvPr>
        </p:nvSpPr>
        <p:spPr>
          <a:xfrm>
            <a:off x="533400" y="609600"/>
            <a:ext cx="8153400" cy="1524000"/>
          </a:xfrm>
        </p:spPr>
        <p:txBody>
          <a:bodyPr>
            <a:noAutofit/>
          </a:bodyPr>
          <a:lstStyle/>
          <a:p>
            <a:r>
              <a:rPr lang="en-US" sz="3000" dirty="0" smtClean="0">
                <a:effectLst>
                  <a:outerShdw blurRad="38100" dist="38100" dir="2700000" algn="tl">
                    <a:srgbClr val="000000">
                      <a:alpha val="43137"/>
                    </a:srgbClr>
                  </a:outerShdw>
                </a:effectLst>
              </a:rPr>
              <a:t>Subpart D:</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Post Federal Award Requirements</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Standards for Financial and Program Management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08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dirty="0" smtClean="0"/>
              <a:t>Performance Management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24</a:t>
            </a:fld>
            <a:endParaRPr lang="en-US"/>
          </a:p>
        </p:txBody>
      </p:sp>
      <p:sp>
        <p:nvSpPr>
          <p:cNvPr id="4" name="Content Placeholder 3"/>
          <p:cNvSpPr>
            <a:spLocks noGrp="1"/>
          </p:cNvSpPr>
          <p:nvPr>
            <p:ph sz="quarter" idx="1"/>
          </p:nvPr>
        </p:nvSpPr>
        <p:spPr/>
        <p:txBody>
          <a:bodyPr>
            <a:normAutofit/>
          </a:bodyPr>
          <a:lstStyle/>
          <a:p>
            <a:r>
              <a:rPr lang="en-US" sz="2400" dirty="0" smtClean="0"/>
              <a:t>200.301, Performance Management:</a:t>
            </a:r>
          </a:p>
          <a:p>
            <a:pPr lvl="1"/>
            <a:r>
              <a:rPr lang="en-US" dirty="0" smtClean="0"/>
              <a:t>Provides </a:t>
            </a:r>
            <a:r>
              <a:rPr lang="en-US" dirty="0"/>
              <a:t>more robust guidance to Federal agencies to measure performance in a way that will help the Federal awarding agency and other non-Federal entities to improve program outcomes, share lessons learned, and spread the adoption of promising practices.</a:t>
            </a:r>
            <a:endParaRPr lang="en-US" dirty="0" smtClean="0"/>
          </a:p>
          <a:p>
            <a:pPr lvl="1"/>
            <a:r>
              <a:rPr lang="en-US" dirty="0" smtClean="0"/>
              <a:t>Federal awarding agencies must require recipients to use OMB-approved standard government-wide information collections to provide financial and performance information. </a:t>
            </a:r>
          </a:p>
          <a:p>
            <a:pPr lvl="1"/>
            <a:r>
              <a:rPr lang="en-US" dirty="0"/>
              <a:t>Recipients must be required to relate financial data to performance accomplishments, and must also provide cost information to demonstrate cost effective practices.  </a:t>
            </a:r>
          </a:p>
          <a:p>
            <a:pPr lvl="1"/>
            <a:endParaRPr lang="en-US" dirty="0" smtClean="0"/>
          </a:p>
          <a:p>
            <a:pPr lvl="1"/>
            <a:endParaRPr lang="en-US" dirty="0"/>
          </a:p>
          <a:p>
            <a:pPr lvl="1"/>
            <a:endParaRPr lang="en-US" sz="1900" dirty="0" smtClean="0"/>
          </a:p>
          <a:p>
            <a:pPr lvl="1"/>
            <a:endParaRPr lang="en-US" sz="1900" dirty="0"/>
          </a:p>
          <a:p>
            <a:pPr lvl="1"/>
            <a:endParaRPr lang="en-US" sz="1900" dirty="0" smtClean="0"/>
          </a:p>
          <a:p>
            <a:pPr lvl="1"/>
            <a:endParaRPr lang="en-US" sz="1900" dirty="0"/>
          </a:p>
        </p:txBody>
      </p:sp>
    </p:spTree>
    <p:extLst>
      <p:ext uri="{BB962C8B-B14F-4D97-AF65-F5344CB8AC3E}">
        <p14:creationId xmlns:p14="http://schemas.microsoft.com/office/powerpoint/2010/main" val="153639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r>
              <a:rPr lang="en-US" dirty="0" smtClean="0"/>
              <a:t>Management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25</a:t>
            </a:fld>
            <a:endParaRPr lang="en-US"/>
          </a:p>
        </p:txBody>
      </p:sp>
      <p:sp>
        <p:nvSpPr>
          <p:cNvPr id="4" name="Content Placeholder 3"/>
          <p:cNvSpPr>
            <a:spLocks noGrp="1"/>
          </p:cNvSpPr>
          <p:nvPr>
            <p:ph sz="quarter" idx="1"/>
          </p:nvPr>
        </p:nvSpPr>
        <p:spPr>
          <a:xfrm>
            <a:off x="304800" y="1752600"/>
            <a:ext cx="8503920" cy="4572000"/>
          </a:xfrm>
        </p:spPr>
        <p:txBody>
          <a:bodyPr/>
          <a:lstStyle/>
          <a:p>
            <a:pPr lvl="1"/>
            <a:endParaRPr lang="en-US" sz="1900" dirty="0"/>
          </a:p>
          <a:p>
            <a:pPr lvl="1"/>
            <a:r>
              <a:rPr lang="en-US" dirty="0"/>
              <a:t>As discussed in more detail in 200.328, for the research community, where there is a standard </a:t>
            </a:r>
            <a:r>
              <a:rPr lang="en-US" dirty="0" smtClean="0"/>
              <a:t>OMB-approved information </a:t>
            </a:r>
            <a:r>
              <a:rPr lang="en-US" dirty="0"/>
              <a:t>collection for performance (i.e., the Research Performance Progress Report) that does not relate financial information to performance data, there is no such requirement</a:t>
            </a:r>
          </a:p>
          <a:p>
            <a:pPr lvl="1"/>
            <a:endParaRPr lang="en-US" dirty="0"/>
          </a:p>
          <a:p>
            <a:pPr lvl="1"/>
            <a:r>
              <a:rPr lang="en-US" dirty="0" smtClean="0"/>
              <a:t>The </a:t>
            </a:r>
            <a:r>
              <a:rPr lang="en-US" dirty="0"/>
              <a:t>Federal awarding agencies are required to provide recipients with clear performance goals, indicators, and milestones</a:t>
            </a:r>
          </a:p>
          <a:p>
            <a:endParaRPr lang="en-US" dirty="0"/>
          </a:p>
        </p:txBody>
      </p:sp>
    </p:spTree>
    <p:extLst>
      <p:ext uri="{BB962C8B-B14F-4D97-AF65-F5344CB8AC3E}">
        <p14:creationId xmlns:p14="http://schemas.microsoft.com/office/powerpoint/2010/main" val="2251583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26</a:t>
            </a:fld>
            <a:endParaRPr lang="en-US"/>
          </a:p>
        </p:txBody>
      </p:sp>
      <p:sp>
        <p:nvSpPr>
          <p:cNvPr id="4" name="Content Placeholder 3"/>
          <p:cNvSpPr>
            <a:spLocks noGrp="1"/>
          </p:cNvSpPr>
          <p:nvPr>
            <p:ph sz="quarter" idx="1"/>
          </p:nvPr>
        </p:nvSpPr>
        <p:spPr>
          <a:xfrm>
            <a:off x="301752" y="1527048"/>
            <a:ext cx="8503920" cy="4797552"/>
          </a:xfrm>
        </p:spPr>
        <p:txBody>
          <a:bodyPr>
            <a:normAutofit/>
          </a:bodyPr>
          <a:lstStyle/>
          <a:p>
            <a:pPr marL="0" indent="0">
              <a:buNone/>
            </a:pPr>
            <a:r>
              <a:rPr lang="en-US" dirty="0" smtClean="0"/>
              <a:t>200.303, Internal Controls. For Federal awards Non-Federal entities must:</a:t>
            </a:r>
          </a:p>
          <a:p>
            <a:r>
              <a:rPr lang="en-US" dirty="0" smtClean="0"/>
              <a:t>Moved from OMB Circular A-133</a:t>
            </a:r>
          </a:p>
          <a:p>
            <a:r>
              <a:rPr lang="en-US" dirty="0" smtClean="0"/>
              <a:t>Establish and maintain effective internal controls</a:t>
            </a:r>
          </a:p>
          <a:p>
            <a:r>
              <a:rPr lang="en-US" dirty="0" smtClean="0"/>
              <a:t>Comply with Federal statutes, regulations, &amp; terms and conditions</a:t>
            </a:r>
          </a:p>
          <a:p>
            <a:r>
              <a:rPr lang="en-US" dirty="0" smtClean="0"/>
              <a:t>Evaluate and monitor compliance</a:t>
            </a:r>
          </a:p>
          <a:p>
            <a:r>
              <a:rPr lang="en-US" dirty="0" smtClean="0"/>
              <a:t>Take prompt action on audit findings</a:t>
            </a:r>
          </a:p>
          <a:p>
            <a:r>
              <a:rPr lang="en-US" dirty="0" smtClean="0"/>
              <a:t>Safeguard protected personally identifiable information</a:t>
            </a:r>
          </a:p>
          <a:p>
            <a:pPr lvl="1"/>
            <a:endParaRPr lang="en-US" dirty="0" smtClean="0"/>
          </a:p>
          <a:p>
            <a:pPr lvl="1"/>
            <a:endParaRPr lang="en-US" dirty="0" smtClean="0"/>
          </a:p>
        </p:txBody>
      </p:sp>
    </p:spTree>
    <p:extLst>
      <p:ext uri="{BB962C8B-B14F-4D97-AF65-F5344CB8AC3E}">
        <p14:creationId xmlns:p14="http://schemas.microsoft.com/office/powerpoint/2010/main" val="209903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27</a:t>
            </a:fld>
            <a:endParaRPr lang="en-US"/>
          </a:p>
        </p:txBody>
      </p:sp>
      <p:sp>
        <p:nvSpPr>
          <p:cNvPr id="4" name="Content Placeholder 3"/>
          <p:cNvSpPr>
            <a:spLocks noGrp="1"/>
          </p:cNvSpPr>
          <p:nvPr>
            <p:ph sz="quarter" idx="1"/>
          </p:nvPr>
        </p:nvSpPr>
        <p:spPr>
          <a:xfrm>
            <a:off x="304800" y="1600200"/>
            <a:ext cx="8503920" cy="4572000"/>
          </a:xfrm>
        </p:spPr>
        <p:txBody>
          <a:bodyPr/>
          <a:lstStyle/>
          <a:p>
            <a:r>
              <a:rPr lang="en-US" sz="2400" dirty="0"/>
              <a:t>200.305, Payments:</a:t>
            </a:r>
          </a:p>
          <a:p>
            <a:pPr lvl="1"/>
            <a:r>
              <a:rPr lang="en-US" dirty="0"/>
              <a:t>Payments to States are governed by Treasury-State CMIA agreements codified at 31 CFR Part </a:t>
            </a:r>
            <a:r>
              <a:rPr lang="en-US" dirty="0" smtClean="0"/>
              <a:t>205</a:t>
            </a:r>
            <a:endParaRPr lang="en-US" dirty="0"/>
          </a:p>
          <a:p>
            <a:pPr lvl="1"/>
            <a:r>
              <a:rPr lang="en-US" dirty="0" smtClean="0"/>
              <a:t>Coverage largely replicates existing payment coverage from OMB Circular A-110</a:t>
            </a:r>
          </a:p>
          <a:p>
            <a:pPr lvl="1"/>
            <a:r>
              <a:rPr lang="en-US" dirty="0" smtClean="0"/>
              <a:t>Extends </a:t>
            </a:r>
            <a:r>
              <a:rPr lang="en-US" dirty="0"/>
              <a:t>to non-Federal entities previously covered by OMB Circular A-102 the existing flexibility in OMB Circular A-110 to pay interest earned on Federal funds annually to the Department of Health and Human Services, rather than “promptly” to each Federal awarding </a:t>
            </a:r>
            <a:r>
              <a:rPr lang="en-US" dirty="0" smtClean="0"/>
              <a:t>agency</a:t>
            </a:r>
          </a:p>
          <a:p>
            <a:pPr lvl="2"/>
            <a:r>
              <a:rPr lang="en-US" sz="1800" dirty="0" smtClean="0"/>
              <a:t>Interest amounts up to $500 per year may be retained by the non-federal entity for administrative expenses</a:t>
            </a:r>
            <a:endParaRPr lang="en-US" sz="1800" dirty="0"/>
          </a:p>
          <a:p>
            <a:endParaRPr lang="en-US" dirty="0"/>
          </a:p>
        </p:txBody>
      </p:sp>
    </p:spTree>
    <p:extLst>
      <p:ext uri="{BB962C8B-B14F-4D97-AF65-F5344CB8AC3E}">
        <p14:creationId xmlns:p14="http://schemas.microsoft.com/office/powerpoint/2010/main" val="12199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5136C6-32EF-4986-B035-254FDBC54756}" type="slidenum">
              <a:rPr lang="en-US" smtClean="0"/>
              <a:t>28</a:t>
            </a:fld>
            <a:endParaRPr lang="en-US"/>
          </a:p>
        </p:txBody>
      </p:sp>
      <p:sp>
        <p:nvSpPr>
          <p:cNvPr id="4" name="Content Placeholder 3"/>
          <p:cNvSpPr>
            <a:spLocks noGrp="1"/>
          </p:cNvSpPr>
          <p:nvPr>
            <p:ph sz="quarter" idx="1"/>
          </p:nvPr>
        </p:nvSpPr>
        <p:spPr>
          <a:xfrm>
            <a:off x="304800" y="1676400"/>
            <a:ext cx="8503920" cy="4572000"/>
          </a:xfrm>
        </p:spPr>
        <p:txBody>
          <a:bodyPr>
            <a:normAutofit/>
          </a:bodyPr>
          <a:lstStyle/>
          <a:p>
            <a:r>
              <a:rPr lang="en-US" sz="2400" dirty="0" smtClean="0"/>
              <a:t>200.306, Cost Sharing or Matching:</a:t>
            </a:r>
          </a:p>
          <a:p>
            <a:pPr lvl="1"/>
            <a:endParaRPr lang="en-US" sz="1900" dirty="0"/>
          </a:p>
          <a:p>
            <a:pPr lvl="1"/>
            <a:r>
              <a:rPr lang="en-US" dirty="0" smtClean="0"/>
              <a:t>Clarifies </a:t>
            </a:r>
            <a:r>
              <a:rPr lang="en-US" dirty="0"/>
              <a:t>policies on voluntary committed cost </a:t>
            </a:r>
            <a:r>
              <a:rPr lang="en-US" dirty="0" smtClean="0"/>
              <a:t>sharing</a:t>
            </a:r>
          </a:p>
          <a:p>
            <a:pPr lvl="1"/>
            <a:endParaRPr lang="en-US" dirty="0" smtClean="0"/>
          </a:p>
          <a:p>
            <a:pPr lvl="1"/>
            <a:r>
              <a:rPr lang="en-US" dirty="0" smtClean="0"/>
              <a:t>Stipulates that voluntary committed cost sharing is not expected under Federal research proposals and cannot be used as a factor during the merit review of the proposal</a:t>
            </a:r>
          </a:p>
          <a:p>
            <a:pPr lvl="1"/>
            <a:endParaRPr lang="en-US" dirty="0" smtClean="0"/>
          </a:p>
          <a:p>
            <a:pPr lvl="1"/>
            <a:r>
              <a:rPr lang="en-US" dirty="0" smtClean="0"/>
              <a:t>Cost </a:t>
            </a:r>
            <a:r>
              <a:rPr lang="en-US" dirty="0"/>
              <a:t>sharing </a:t>
            </a:r>
            <a:r>
              <a:rPr lang="en-US" dirty="0" smtClean="0"/>
              <a:t>may only be considered when </a:t>
            </a:r>
            <a:r>
              <a:rPr lang="en-US" dirty="0"/>
              <a:t>required by regulation and transparent in the notice of funding </a:t>
            </a:r>
            <a:r>
              <a:rPr lang="en-US" dirty="0" smtClean="0"/>
              <a:t>opportunity </a:t>
            </a:r>
          </a:p>
          <a:p>
            <a:pPr lvl="1"/>
            <a:endParaRPr lang="en-US" dirty="0"/>
          </a:p>
          <a:p>
            <a:pPr lvl="1"/>
            <a:endParaRPr lang="en-US" sz="1900" dirty="0" smtClean="0"/>
          </a:p>
          <a:p>
            <a:pPr lvl="1"/>
            <a:endParaRPr lang="en-US" sz="1900" dirty="0"/>
          </a:p>
        </p:txBody>
      </p:sp>
      <p:sp>
        <p:nvSpPr>
          <p:cNvPr id="5" name="Title 1"/>
          <p:cNvSpPr>
            <a:spLocks noGrp="1"/>
          </p:cNvSpPr>
          <p:nvPr>
            <p:ph type="title"/>
          </p:nvPr>
        </p:nvSpPr>
        <p:spPr>
          <a:xfrm>
            <a:off x="381000" y="228600"/>
            <a:ext cx="8534400" cy="758952"/>
          </a:xfrm>
        </p:spPr>
        <p:txBody>
          <a:bodyPr>
            <a:noAutofit/>
          </a:bodyPr>
          <a:lstStyle/>
          <a:p>
            <a:r>
              <a:rPr lang="en-US" dirty="0" smtClean="0"/>
              <a:t>Cost Sharing or Matching</a:t>
            </a:r>
            <a:endParaRPr lang="en-US" dirty="0"/>
          </a:p>
        </p:txBody>
      </p:sp>
    </p:spTree>
    <p:extLst>
      <p:ext uri="{BB962C8B-B14F-4D97-AF65-F5344CB8AC3E}">
        <p14:creationId xmlns:p14="http://schemas.microsoft.com/office/powerpoint/2010/main" val="3896147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Sharing or </a:t>
            </a:r>
            <a:r>
              <a:rPr lang="en-US" dirty="0" smtClean="0"/>
              <a:t>Matching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29</a:t>
            </a:fld>
            <a:endParaRPr lang="en-US"/>
          </a:p>
        </p:txBody>
      </p:sp>
      <p:sp>
        <p:nvSpPr>
          <p:cNvPr id="4" name="Content Placeholder 3"/>
          <p:cNvSpPr>
            <a:spLocks noGrp="1"/>
          </p:cNvSpPr>
          <p:nvPr>
            <p:ph sz="quarter" idx="1"/>
          </p:nvPr>
        </p:nvSpPr>
        <p:spPr/>
        <p:txBody>
          <a:bodyPr/>
          <a:lstStyle/>
          <a:p>
            <a:pPr lvl="1"/>
            <a:r>
              <a:rPr lang="en-US" dirty="0"/>
              <a:t>Only mandatory cost sharing or cost sharing included on the project budget must be included in the organized research base for computing the indirect cost rate or reflected in the allocation of indirect costs</a:t>
            </a:r>
          </a:p>
          <a:p>
            <a:pPr lvl="2"/>
            <a:endParaRPr lang="en-US" sz="1700" dirty="0" smtClean="0"/>
          </a:p>
          <a:p>
            <a:pPr lvl="2"/>
            <a:r>
              <a:rPr lang="en-US" sz="1800" dirty="0" smtClean="0"/>
              <a:t>OMB </a:t>
            </a:r>
            <a:r>
              <a:rPr lang="en-US" sz="1800" dirty="0"/>
              <a:t>Memorandum 01-06, Clarification of OMB A-21 Treatment of Voluntary Uncommitted Cost Sharing and Tuition Remission costs continues to apply</a:t>
            </a:r>
            <a:r>
              <a:rPr lang="en-US" sz="1800" dirty="0" smtClean="0"/>
              <a:t>.</a:t>
            </a:r>
          </a:p>
          <a:p>
            <a:pPr lvl="2"/>
            <a:r>
              <a:rPr lang="en-US" sz="1800" dirty="0"/>
              <a:t>See:  </a:t>
            </a:r>
            <a:r>
              <a:rPr lang="en-US" sz="1800" dirty="0">
                <a:hlinkClick r:id="rId3"/>
              </a:rPr>
              <a:t>http://</a:t>
            </a:r>
            <a:r>
              <a:rPr lang="en-US" sz="1800" dirty="0" smtClean="0">
                <a:hlinkClick r:id="rId3"/>
              </a:rPr>
              <a:t>www.whitehouse.gov/omb/memoranda_m01-06</a:t>
            </a:r>
            <a:endParaRPr lang="en-US" sz="1800" dirty="0" smtClean="0"/>
          </a:p>
          <a:p>
            <a:pPr lvl="1"/>
            <a:endParaRPr lang="en-US" dirty="0" smtClean="0"/>
          </a:p>
          <a:p>
            <a:pPr lvl="1"/>
            <a:r>
              <a:rPr lang="en-US" dirty="0" smtClean="0"/>
              <a:t>Valuation </a:t>
            </a:r>
            <a:r>
              <a:rPr lang="en-US" dirty="0"/>
              <a:t>of cost sharing remains largely unchanged from OMB Circular A-110</a:t>
            </a:r>
          </a:p>
          <a:p>
            <a:endParaRPr lang="en-US" dirty="0"/>
          </a:p>
        </p:txBody>
      </p:sp>
    </p:spTree>
    <p:extLst>
      <p:ext uri="{BB962C8B-B14F-4D97-AF65-F5344CB8AC3E}">
        <p14:creationId xmlns:p14="http://schemas.microsoft.com/office/powerpoint/2010/main" val="314560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Administrative Requirements </a:t>
            </a:r>
            <a:endParaRPr lang="en-US" dirty="0"/>
          </a:p>
        </p:txBody>
      </p:sp>
      <p:sp>
        <p:nvSpPr>
          <p:cNvPr id="6" name="Content Placeholder 5"/>
          <p:cNvSpPr>
            <a:spLocks noGrp="1"/>
          </p:cNvSpPr>
          <p:nvPr>
            <p:ph sz="quarter" idx="1"/>
          </p:nvPr>
        </p:nvSpPr>
        <p:spPr/>
        <p:txBody>
          <a:bodyPr>
            <a:normAutofit fontScale="77500" lnSpcReduction="20000"/>
          </a:bodyPr>
          <a:lstStyle/>
          <a:p>
            <a:pPr marL="0" indent="0">
              <a:buNone/>
            </a:pPr>
            <a:r>
              <a:rPr lang="en-US" dirty="0" smtClean="0"/>
              <a:t>Presented by:</a:t>
            </a:r>
          </a:p>
          <a:p>
            <a:pPr marL="0" indent="0">
              <a:buNone/>
            </a:pPr>
            <a:endParaRPr lang="en-US" dirty="0" smtClean="0"/>
          </a:p>
          <a:p>
            <a:pPr>
              <a:buFont typeface="Courier New" panose="02070309020205020404" pitchFamily="49" charset="0"/>
              <a:buChar char="o"/>
            </a:pPr>
            <a:r>
              <a:rPr lang="en-US" sz="2800" dirty="0" smtClean="0"/>
              <a:t>Kathleen M. </a:t>
            </a:r>
            <a:r>
              <a:rPr lang="en-US" sz="2800" dirty="0" err="1" smtClean="0"/>
              <a:t>Bialas</a:t>
            </a:r>
            <a:endParaRPr lang="en-US" sz="2800" dirty="0" smtClean="0"/>
          </a:p>
          <a:p>
            <a:pPr marL="548640" lvl="2" indent="0">
              <a:buNone/>
            </a:pPr>
            <a:r>
              <a:rPr lang="en-US" sz="2800" dirty="0" smtClean="0"/>
              <a:t>Assistant General Counsel,</a:t>
            </a:r>
          </a:p>
          <a:p>
            <a:pPr marL="548640" lvl="2" indent="0">
              <a:buNone/>
            </a:pPr>
            <a:r>
              <a:rPr lang="en-US" sz="2800" dirty="0" smtClean="0"/>
              <a:t>Community Development Division,</a:t>
            </a:r>
          </a:p>
          <a:p>
            <a:pPr marL="548640" lvl="2" indent="0">
              <a:buNone/>
            </a:pPr>
            <a:r>
              <a:rPr lang="en-US" sz="2800" dirty="0" smtClean="0"/>
              <a:t>Office of Assisted Housing and Community Development,</a:t>
            </a:r>
          </a:p>
          <a:p>
            <a:pPr marL="548640" lvl="2" indent="0">
              <a:buNone/>
            </a:pPr>
            <a:r>
              <a:rPr lang="en-US" sz="2800" dirty="0" smtClean="0"/>
              <a:t>Department of Housing &amp; Urban Development</a:t>
            </a:r>
          </a:p>
          <a:p>
            <a:pPr lvl="1"/>
            <a:endParaRPr lang="en-US" sz="2600" dirty="0"/>
          </a:p>
          <a:p>
            <a:pPr>
              <a:buFont typeface="Courier New" panose="02070309020205020404" pitchFamily="49" charset="0"/>
              <a:buChar char="o"/>
            </a:pPr>
            <a:r>
              <a:rPr lang="en-US" sz="2800" dirty="0" smtClean="0"/>
              <a:t>Jean I. Feldman</a:t>
            </a:r>
          </a:p>
          <a:p>
            <a:pPr marL="548640" lvl="2" indent="0">
              <a:buNone/>
            </a:pPr>
            <a:r>
              <a:rPr lang="en-US" sz="2800" dirty="0" smtClean="0"/>
              <a:t>Head, Policy Office,</a:t>
            </a:r>
          </a:p>
          <a:p>
            <a:pPr marL="548640" lvl="2" indent="0">
              <a:buNone/>
            </a:pPr>
            <a:r>
              <a:rPr lang="en-US" sz="2800" dirty="0" smtClean="0"/>
              <a:t>Division of Institution &amp; Award Support,</a:t>
            </a:r>
          </a:p>
          <a:p>
            <a:pPr marL="548640" lvl="2" indent="0">
              <a:buNone/>
            </a:pPr>
            <a:r>
              <a:rPr lang="en-US" sz="2800" dirty="0" smtClean="0"/>
              <a:t>Office of Budget, Finance, &amp; Award Management,</a:t>
            </a:r>
          </a:p>
          <a:p>
            <a:pPr marL="548640" lvl="2" indent="0">
              <a:buNone/>
            </a:pPr>
            <a:r>
              <a:rPr lang="en-US" sz="2800" dirty="0" smtClean="0"/>
              <a:t>National Science Foundation </a:t>
            </a:r>
          </a:p>
        </p:txBody>
      </p:sp>
    </p:spTree>
    <p:extLst>
      <p:ext uri="{BB962C8B-B14F-4D97-AF65-F5344CB8AC3E}">
        <p14:creationId xmlns:p14="http://schemas.microsoft.com/office/powerpoint/2010/main" val="753081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of Performance</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30</a:t>
            </a:fld>
            <a:endParaRPr lang="en-US"/>
          </a:p>
        </p:txBody>
      </p:sp>
      <p:sp>
        <p:nvSpPr>
          <p:cNvPr id="4" name="Content Placeholder 3"/>
          <p:cNvSpPr>
            <a:spLocks noGrp="1"/>
          </p:cNvSpPr>
          <p:nvPr>
            <p:ph sz="quarter" idx="1"/>
          </p:nvPr>
        </p:nvSpPr>
        <p:spPr/>
        <p:txBody>
          <a:bodyPr/>
          <a:lstStyle/>
          <a:p>
            <a:r>
              <a:rPr lang="en-US" dirty="0" smtClean="0"/>
              <a:t>200.309, Period of Performance</a:t>
            </a:r>
          </a:p>
          <a:p>
            <a:pPr lvl="1"/>
            <a:r>
              <a:rPr lang="en-US" dirty="0" smtClean="0"/>
              <a:t>Non-federal entities may charge to Federal awards only allowable costs incurred during the period of performance and any costs incurred before the Federal awarding agency or pass-through entity made the Federal award that were authorized by the Federal awarding agency or pass through entity</a:t>
            </a:r>
          </a:p>
          <a:p>
            <a:pPr lvl="1"/>
            <a:endParaRPr lang="en-US" dirty="0" smtClean="0"/>
          </a:p>
          <a:p>
            <a:pPr lvl="1"/>
            <a:r>
              <a:rPr lang="en-US" dirty="0" smtClean="0"/>
              <a:t>Federal awarding agencies may authorize no-cost extensions of the period of performance (See also 200.308, Revision of budget and program plans)</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585670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Standards &amp; Equipment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31</a:t>
            </a:fld>
            <a:endParaRPr lang="en-US"/>
          </a:p>
        </p:txBody>
      </p:sp>
      <p:sp>
        <p:nvSpPr>
          <p:cNvPr id="4" name="Content Placeholder 3"/>
          <p:cNvSpPr>
            <a:spLocks noGrp="1"/>
          </p:cNvSpPr>
          <p:nvPr>
            <p:ph sz="quarter" idx="1"/>
          </p:nvPr>
        </p:nvSpPr>
        <p:spPr>
          <a:xfrm>
            <a:off x="228600" y="1524000"/>
            <a:ext cx="8503920" cy="4572000"/>
          </a:xfrm>
        </p:spPr>
        <p:txBody>
          <a:bodyPr/>
          <a:lstStyle/>
          <a:p>
            <a:r>
              <a:rPr lang="en-US" dirty="0" smtClean="0"/>
              <a:t>Coverage in Property Standards (Sections 200.310-200.316) largely derived from existing coverage in A-110</a:t>
            </a:r>
          </a:p>
          <a:p>
            <a:pPr marL="274320" lvl="1" indent="0">
              <a:buNone/>
            </a:pPr>
            <a:endParaRPr lang="en-US" dirty="0" smtClean="0"/>
          </a:p>
          <a:p>
            <a:r>
              <a:rPr lang="en-US" dirty="0" smtClean="0"/>
              <a:t>Major exception is 200.313, Equipment </a:t>
            </a:r>
          </a:p>
          <a:p>
            <a:pPr lvl="1"/>
            <a:r>
              <a:rPr lang="en-US" dirty="0" smtClean="0"/>
              <a:t>States must use, manage, and dispose of equipment acquired under a Federal award in accordance with state laws and procedures</a:t>
            </a:r>
          </a:p>
          <a:p>
            <a:pPr lvl="1"/>
            <a:r>
              <a:rPr lang="en-US" dirty="0" smtClean="0"/>
              <a:t>Other non-Federal entities must follow the requirements specified</a:t>
            </a:r>
            <a:endParaRPr lang="en-US" dirty="0"/>
          </a:p>
        </p:txBody>
      </p:sp>
    </p:spTree>
    <p:extLst>
      <p:ext uri="{BB962C8B-B14F-4D97-AF65-F5344CB8AC3E}">
        <p14:creationId xmlns:p14="http://schemas.microsoft.com/office/powerpoint/2010/main" val="2858346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Autofit/>
          </a:bodyPr>
          <a:lstStyle/>
          <a:p>
            <a:r>
              <a:rPr lang="en-US" dirty="0" smtClean="0"/>
              <a:t>Supplies &amp; Intangible Property</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32</a:t>
            </a:fld>
            <a:endParaRPr lang="en-US"/>
          </a:p>
        </p:txBody>
      </p:sp>
      <p:sp>
        <p:nvSpPr>
          <p:cNvPr id="4" name="Content Placeholder 3"/>
          <p:cNvSpPr>
            <a:spLocks noGrp="1"/>
          </p:cNvSpPr>
          <p:nvPr>
            <p:ph sz="quarter" idx="1"/>
          </p:nvPr>
        </p:nvSpPr>
        <p:spPr/>
        <p:txBody>
          <a:bodyPr>
            <a:normAutofit/>
          </a:bodyPr>
          <a:lstStyle/>
          <a:p>
            <a:r>
              <a:rPr lang="en-US" sz="2400" dirty="0" smtClean="0"/>
              <a:t>200.314, Supplies:</a:t>
            </a:r>
          </a:p>
          <a:p>
            <a:pPr lvl="1"/>
            <a:r>
              <a:rPr lang="en-US" sz="2000" dirty="0" smtClean="0"/>
              <a:t>The definition of supplies in existing guidance includes all tangible personal property that fall below the threshold for equipment. Since, as technology improves, computing devices (inclusive of accessories) increasingly fall below this threshold, the guidance makes explicit that when they do, they shall be treated consistently with all other items below this level.  See 200.94, Definition of “Supplies”. </a:t>
            </a:r>
          </a:p>
          <a:p>
            <a:r>
              <a:rPr lang="en-US" sz="2400" dirty="0" smtClean="0"/>
              <a:t>200.315, Intangible Property:</a:t>
            </a:r>
          </a:p>
          <a:p>
            <a:pPr lvl="1"/>
            <a:r>
              <a:rPr lang="en-US" sz="2000" dirty="0" smtClean="0"/>
              <a:t>Content of 200.315 is largely from OMB Circular A-110, however, the section has been reorganized for readability and clarity</a:t>
            </a:r>
          </a:p>
          <a:p>
            <a:pPr marL="274320" lvl="1" indent="0">
              <a:buNone/>
            </a:pPr>
            <a:endParaRPr lang="en-US" sz="2000" dirty="0"/>
          </a:p>
        </p:txBody>
      </p:sp>
    </p:spTree>
    <p:extLst>
      <p:ext uri="{BB962C8B-B14F-4D97-AF65-F5344CB8AC3E}">
        <p14:creationId xmlns:p14="http://schemas.microsoft.com/office/powerpoint/2010/main" val="392873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procurement standards (in sections 200.317 through 200.326) are generally based on the requirements in A-102 for states, local governments and Indian tribes, with modifications</a:t>
            </a:r>
          </a:p>
          <a:p>
            <a:endParaRPr lang="en-US" dirty="0" smtClean="0"/>
          </a:p>
          <a:p>
            <a:r>
              <a:rPr lang="en-US" dirty="0" smtClean="0"/>
              <a:t>States use their own policies and procedures</a:t>
            </a:r>
          </a:p>
          <a:p>
            <a:pPr marL="0" indent="0">
              <a:buNone/>
            </a:pPr>
            <a:endParaRPr lang="en-US" dirty="0" smtClean="0"/>
          </a:p>
          <a:p>
            <a:r>
              <a:rPr lang="en-US" dirty="0" smtClean="0"/>
              <a:t>All other non-Federal entities, including subrecipients of a state, must have and follow written procurement procedures that reflect the procurement standards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33</a:t>
            </a:fld>
            <a:endParaRPr lang="en-US"/>
          </a:p>
        </p:txBody>
      </p:sp>
    </p:spTree>
    <p:extLst>
      <p:ext uri="{BB962C8B-B14F-4D97-AF65-F5344CB8AC3E}">
        <p14:creationId xmlns:p14="http://schemas.microsoft.com/office/powerpoint/2010/main" val="3635523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Procurement Requirements</a:t>
            </a:r>
            <a:endParaRPr lang="en-US" dirty="0"/>
          </a:p>
        </p:txBody>
      </p:sp>
      <p:sp>
        <p:nvSpPr>
          <p:cNvPr id="3" name="Content Placeholder 2"/>
          <p:cNvSpPr>
            <a:spLocks noGrp="1"/>
          </p:cNvSpPr>
          <p:nvPr>
            <p:ph sz="quarter" idx="1"/>
          </p:nvPr>
        </p:nvSpPr>
        <p:spPr/>
        <p:txBody>
          <a:bodyPr/>
          <a:lstStyle/>
          <a:p>
            <a:r>
              <a:rPr lang="en-US" dirty="0" smtClean="0"/>
              <a:t>The non-Federal entity must maintain oversight to ensure that contractors perform in accordance with the terms, conditions, and specifications of the contract or purchase order</a:t>
            </a:r>
          </a:p>
          <a:p>
            <a:endParaRPr lang="en-US" dirty="0"/>
          </a:p>
          <a:p>
            <a:r>
              <a:rPr lang="en-US" dirty="0" smtClean="0"/>
              <a:t>The non-Federal entity is not required to maintain a contract administration </a:t>
            </a:r>
            <a:r>
              <a:rPr lang="en-US" u="sng" dirty="0" smtClean="0"/>
              <a:t>system </a:t>
            </a:r>
          </a:p>
          <a:p>
            <a:endParaRPr lang="en-US" u="sng" dirty="0" smtClean="0"/>
          </a:p>
          <a:p>
            <a:r>
              <a:rPr lang="en-US" dirty="0" smtClean="0"/>
              <a:t>How the non-Federal entity maintains oversight is a matter of judgment for the non-Federal entity</a:t>
            </a:r>
          </a:p>
          <a:p>
            <a:endParaRPr lang="en-US" u="sng" dirty="0"/>
          </a:p>
          <a:p>
            <a:pPr marL="0" indent="0">
              <a:buNone/>
            </a:pPr>
            <a:endParaRPr lang="en-US" u="sng" dirty="0" smtClean="0"/>
          </a:p>
          <a:p>
            <a:pPr marL="274320" lvl="1" indent="0">
              <a:buNone/>
            </a:pPr>
            <a:endParaRPr lang="en-US" dirty="0"/>
          </a:p>
          <a:p>
            <a:pPr marL="274320" lvl="1"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34</a:t>
            </a:fld>
            <a:endParaRPr lang="en-US"/>
          </a:p>
        </p:txBody>
      </p:sp>
    </p:spTree>
    <p:extLst>
      <p:ext uri="{BB962C8B-B14F-4D97-AF65-F5344CB8AC3E}">
        <p14:creationId xmlns:p14="http://schemas.microsoft.com/office/powerpoint/2010/main" val="746809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 of conduct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200.318(c)(1) The non-Federal entity must maintain written standards of conduct covering conflicts of interest and governing the performance of its employees engaged in the selection, award, and administration of contracts</a:t>
            </a:r>
          </a:p>
          <a:p>
            <a:endParaRPr lang="en-US" dirty="0" smtClean="0"/>
          </a:p>
          <a:p>
            <a:r>
              <a:rPr lang="en-US" dirty="0"/>
              <a:t>200.318(c</a:t>
            </a:r>
            <a:r>
              <a:rPr lang="en-US" dirty="0" smtClean="0"/>
              <a:t>)(2) new provision that covers organizational conflict of interest</a:t>
            </a:r>
          </a:p>
          <a:p>
            <a:r>
              <a:rPr lang="en-US" dirty="0" smtClean="0"/>
              <a:t>If the non-Federal entity has a parent, affiliate, or subsidiary organization (that is not a state, local government, or Indian tribe), the non-Federal entity must also maintain written standards of conduct covering organizational conflicts of interest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35</a:t>
            </a:fld>
            <a:endParaRPr lang="en-US"/>
          </a:p>
        </p:txBody>
      </p:sp>
    </p:spTree>
    <p:extLst>
      <p:ext uri="{BB962C8B-B14F-4D97-AF65-F5344CB8AC3E}">
        <p14:creationId xmlns:p14="http://schemas.microsoft.com/office/powerpoint/2010/main" val="3081330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 of </a:t>
            </a:r>
            <a:r>
              <a:rPr lang="en-US" dirty="0" smtClean="0"/>
              <a:t>conduct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36</a:t>
            </a:fld>
            <a:endParaRPr lang="en-US"/>
          </a:p>
        </p:txBody>
      </p:sp>
      <p:sp>
        <p:nvSpPr>
          <p:cNvPr id="4" name="Content Placeholder 3"/>
          <p:cNvSpPr>
            <a:spLocks noGrp="1"/>
          </p:cNvSpPr>
          <p:nvPr>
            <p:ph sz="quarter" idx="1"/>
          </p:nvPr>
        </p:nvSpPr>
        <p:spPr/>
        <p:txBody>
          <a:bodyPr>
            <a:noAutofit/>
          </a:bodyPr>
          <a:lstStyle/>
          <a:p>
            <a:r>
              <a:rPr lang="en-US" sz="2100" dirty="0" smtClean="0"/>
              <a:t>200.318(d)  </a:t>
            </a:r>
            <a:r>
              <a:rPr lang="en-US" sz="2100" dirty="0"/>
              <a:t>The non-Federal </a:t>
            </a:r>
            <a:r>
              <a:rPr lang="en-US" sz="2100" dirty="0" smtClean="0"/>
              <a:t>entity’s procedures </a:t>
            </a:r>
            <a:r>
              <a:rPr lang="en-US" sz="2100" dirty="0"/>
              <a:t>must avoid </a:t>
            </a:r>
            <a:r>
              <a:rPr lang="en-US" sz="2100" dirty="0" smtClean="0"/>
              <a:t> acquisition of unnecessary </a:t>
            </a:r>
            <a:r>
              <a:rPr lang="en-US" sz="2100" dirty="0"/>
              <a:t>or duplicative </a:t>
            </a:r>
            <a:r>
              <a:rPr lang="en-US" sz="2100" dirty="0" smtClean="0"/>
              <a:t>items</a:t>
            </a:r>
          </a:p>
          <a:p>
            <a:endParaRPr lang="en-US" sz="2100" dirty="0" smtClean="0"/>
          </a:p>
          <a:p>
            <a:r>
              <a:rPr lang="en-US" sz="2100" dirty="0" smtClean="0"/>
              <a:t>200.318(e)</a:t>
            </a:r>
            <a:r>
              <a:rPr lang="en-US" sz="2100" dirty="0"/>
              <a:t> </a:t>
            </a:r>
            <a:r>
              <a:rPr lang="en-US" sz="2100" dirty="0" smtClean="0"/>
              <a:t> To </a:t>
            </a:r>
            <a:r>
              <a:rPr lang="en-US" sz="2100" dirty="0"/>
              <a:t>foster greater economy </a:t>
            </a:r>
            <a:r>
              <a:rPr lang="en-US" sz="2100" dirty="0" smtClean="0"/>
              <a:t>and efficiency and to </a:t>
            </a:r>
            <a:r>
              <a:rPr lang="en-US" sz="2100" dirty="0"/>
              <a:t>promote cost-effective use </a:t>
            </a:r>
            <a:r>
              <a:rPr lang="en-US" sz="2100" dirty="0" smtClean="0"/>
              <a:t>of shared services, </a:t>
            </a:r>
            <a:r>
              <a:rPr lang="en-US" sz="2100" dirty="0"/>
              <a:t>the non-Federal entity </a:t>
            </a:r>
            <a:r>
              <a:rPr lang="en-US" sz="2100" dirty="0" smtClean="0"/>
              <a:t>is encouraged </a:t>
            </a:r>
            <a:r>
              <a:rPr lang="en-US" sz="2100" dirty="0"/>
              <a:t>to enter into state and </a:t>
            </a:r>
            <a:r>
              <a:rPr lang="en-US" sz="2100" dirty="0" smtClean="0"/>
              <a:t>local intergovernmental </a:t>
            </a:r>
            <a:r>
              <a:rPr lang="en-US" sz="2100" dirty="0"/>
              <a:t>agreements or </a:t>
            </a:r>
            <a:r>
              <a:rPr lang="en-US" sz="2100" dirty="0" smtClean="0"/>
              <a:t>inter-entity agreements </a:t>
            </a:r>
            <a:r>
              <a:rPr lang="en-US" sz="2100" dirty="0"/>
              <a:t>where appropriate </a:t>
            </a:r>
            <a:r>
              <a:rPr lang="en-US" sz="2100" dirty="0" smtClean="0"/>
              <a:t>for procurement </a:t>
            </a:r>
            <a:r>
              <a:rPr lang="en-US" sz="2100" dirty="0"/>
              <a:t>or use of common </a:t>
            </a:r>
            <a:r>
              <a:rPr lang="en-US" sz="2100" dirty="0" smtClean="0"/>
              <a:t>or shared </a:t>
            </a:r>
            <a:r>
              <a:rPr lang="en-US" sz="2100" dirty="0"/>
              <a:t>goods and </a:t>
            </a:r>
            <a:r>
              <a:rPr lang="en-US" sz="2100" dirty="0" smtClean="0"/>
              <a:t>services</a:t>
            </a:r>
          </a:p>
          <a:p>
            <a:endParaRPr lang="en-US" sz="2100" dirty="0" smtClean="0"/>
          </a:p>
          <a:p>
            <a:r>
              <a:rPr lang="en-US" sz="2100" dirty="0" smtClean="0"/>
              <a:t>200.318(f)</a:t>
            </a:r>
            <a:r>
              <a:rPr lang="en-US" sz="2100" dirty="0"/>
              <a:t> </a:t>
            </a:r>
            <a:r>
              <a:rPr lang="en-US" sz="2100" dirty="0" smtClean="0"/>
              <a:t> The </a:t>
            </a:r>
            <a:r>
              <a:rPr lang="en-US" sz="2100" dirty="0"/>
              <a:t>non-Federal entity </a:t>
            </a:r>
            <a:r>
              <a:rPr lang="en-US" sz="2100" dirty="0" smtClean="0"/>
              <a:t>is encouraged </a:t>
            </a:r>
            <a:r>
              <a:rPr lang="en-US" sz="2100" dirty="0"/>
              <a:t>to use Federal excess </a:t>
            </a:r>
            <a:r>
              <a:rPr lang="en-US" sz="2100" dirty="0" smtClean="0"/>
              <a:t>and surplus </a:t>
            </a:r>
            <a:r>
              <a:rPr lang="en-US" sz="2100" dirty="0"/>
              <a:t>property in lieu of </a:t>
            </a:r>
            <a:r>
              <a:rPr lang="en-US" sz="2100" dirty="0" smtClean="0"/>
              <a:t>purchasing new </a:t>
            </a:r>
            <a:r>
              <a:rPr lang="en-US" sz="2100" dirty="0"/>
              <a:t>equipment </a:t>
            </a:r>
            <a:r>
              <a:rPr lang="en-US" sz="2100" dirty="0" smtClean="0"/>
              <a:t>and property when this is </a:t>
            </a:r>
            <a:r>
              <a:rPr lang="en-US" sz="2100" dirty="0"/>
              <a:t>feasible and reduces </a:t>
            </a:r>
            <a:r>
              <a:rPr lang="en-US" sz="2100" dirty="0" smtClean="0"/>
              <a:t>project costs</a:t>
            </a:r>
            <a:endParaRPr lang="en-US" sz="2100" dirty="0"/>
          </a:p>
        </p:txBody>
      </p:sp>
    </p:spTree>
    <p:extLst>
      <p:ext uri="{BB962C8B-B14F-4D97-AF65-F5344CB8AC3E}">
        <p14:creationId xmlns:p14="http://schemas.microsoft.com/office/powerpoint/2010/main" val="2980351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a:t>
            </a:r>
            <a:endParaRPr lang="en-US" dirty="0"/>
          </a:p>
        </p:txBody>
      </p:sp>
      <p:sp>
        <p:nvSpPr>
          <p:cNvPr id="3" name="Content Placeholder 2"/>
          <p:cNvSpPr>
            <a:spLocks noGrp="1"/>
          </p:cNvSpPr>
          <p:nvPr>
            <p:ph sz="quarter" idx="1"/>
          </p:nvPr>
        </p:nvSpPr>
        <p:spPr/>
        <p:txBody>
          <a:bodyPr>
            <a:normAutofit/>
          </a:bodyPr>
          <a:lstStyle/>
          <a:p>
            <a:r>
              <a:rPr lang="en-US" dirty="0" smtClean="0"/>
              <a:t>200.320,  </a:t>
            </a:r>
            <a:r>
              <a:rPr lang="en-US" dirty="0"/>
              <a:t>Methods of procurement to </a:t>
            </a:r>
            <a:r>
              <a:rPr lang="en-US" dirty="0" smtClean="0"/>
              <a:t>be followed</a:t>
            </a:r>
          </a:p>
          <a:p>
            <a:r>
              <a:rPr lang="en-US" dirty="0" smtClean="0"/>
              <a:t>The non-Federal entity must use one of the 5 methods:</a:t>
            </a:r>
          </a:p>
          <a:p>
            <a:pPr lvl="1"/>
            <a:r>
              <a:rPr lang="en-US" dirty="0" smtClean="0"/>
              <a:t>(1) Micro-purchases for acquisition of supplies or services if aggregate amount does not exceed $</a:t>
            </a:r>
            <a:r>
              <a:rPr lang="en-US" dirty="0"/>
              <a:t>3,000 [New method]</a:t>
            </a:r>
          </a:p>
          <a:p>
            <a:pPr lvl="1"/>
            <a:r>
              <a:rPr lang="en-US" dirty="0" err="1" smtClean="0"/>
              <a:t>Micropurchase</a:t>
            </a:r>
            <a:r>
              <a:rPr lang="en-US" dirty="0" smtClean="0"/>
              <a:t> may be awarded without soliciting competitive quotations if the non-Federal entity  considers the price to be </a:t>
            </a:r>
            <a:r>
              <a:rPr lang="en-US" smtClean="0"/>
              <a:t>reasonable </a:t>
            </a:r>
          </a:p>
          <a:p>
            <a:pPr lvl="1"/>
            <a:r>
              <a:rPr lang="en-US" smtClean="0"/>
              <a:t>(</a:t>
            </a:r>
            <a:r>
              <a:rPr lang="en-US" dirty="0" smtClean="0"/>
              <a:t>2) Small purchase procedures</a:t>
            </a:r>
          </a:p>
          <a:p>
            <a:pPr lvl="1"/>
            <a:r>
              <a:rPr lang="en-US" dirty="0" smtClean="0"/>
              <a:t>(3) Sealed bids (formal advertising)</a:t>
            </a:r>
          </a:p>
          <a:p>
            <a:pPr lvl="1"/>
            <a:r>
              <a:rPr lang="en-US" dirty="0" smtClean="0"/>
              <a:t>(4) Competitive proposals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37</a:t>
            </a:fld>
            <a:endParaRPr lang="en-US"/>
          </a:p>
        </p:txBody>
      </p:sp>
    </p:spTree>
    <p:extLst>
      <p:ext uri="{BB962C8B-B14F-4D97-AF65-F5344CB8AC3E}">
        <p14:creationId xmlns:p14="http://schemas.microsoft.com/office/powerpoint/2010/main" val="34134882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38</a:t>
            </a:fld>
            <a:endParaRPr lang="en-US"/>
          </a:p>
        </p:txBody>
      </p:sp>
      <p:sp>
        <p:nvSpPr>
          <p:cNvPr id="4" name="Content Placeholder 3"/>
          <p:cNvSpPr>
            <a:spLocks noGrp="1"/>
          </p:cNvSpPr>
          <p:nvPr>
            <p:ph sz="quarter" idx="1"/>
          </p:nvPr>
        </p:nvSpPr>
        <p:spPr/>
        <p:txBody>
          <a:bodyPr/>
          <a:lstStyle/>
          <a:p>
            <a:pPr lvl="1"/>
            <a:r>
              <a:rPr lang="en-US" sz="2500" dirty="0"/>
              <a:t>(5) Noncompetitive proposals – revised to clarify that solicitation of a proposal from only one source may be used only when one or more of the following apply:</a:t>
            </a:r>
          </a:p>
          <a:p>
            <a:pPr lvl="2"/>
            <a:r>
              <a:rPr lang="en-US" sz="2100" dirty="0"/>
              <a:t>The item is available only from a single source</a:t>
            </a:r>
          </a:p>
          <a:p>
            <a:pPr lvl="2"/>
            <a:r>
              <a:rPr lang="en-US" sz="2100" dirty="0"/>
              <a:t>The public exigency or emergency for the requirement will not permit a delay resulting from competitive solicitation</a:t>
            </a:r>
          </a:p>
          <a:p>
            <a:pPr lvl="2"/>
            <a:r>
              <a:rPr lang="en-US" sz="2100" dirty="0"/>
              <a:t>The Federal awarding agency (or pass-through entity) expressly </a:t>
            </a:r>
            <a:r>
              <a:rPr lang="en-US" sz="2100" dirty="0" smtClean="0"/>
              <a:t>authorizes this method </a:t>
            </a:r>
            <a:r>
              <a:rPr lang="en-US" sz="2100" dirty="0"/>
              <a:t>in response to a written request from the non-Federal entity </a:t>
            </a:r>
          </a:p>
          <a:p>
            <a:pPr lvl="2"/>
            <a:r>
              <a:rPr lang="en-US" sz="2100" dirty="0"/>
              <a:t>After solicitation of a number of sources, competition is determined inadequate</a:t>
            </a:r>
            <a:endParaRPr lang="en-US" dirty="0"/>
          </a:p>
        </p:txBody>
      </p:sp>
    </p:spTree>
    <p:extLst>
      <p:ext uri="{BB962C8B-B14F-4D97-AF65-F5344CB8AC3E}">
        <p14:creationId xmlns:p14="http://schemas.microsoft.com/office/powerpoint/2010/main" val="87296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Pre-Procurement Review of Technical Specifications</a:t>
            </a:r>
            <a:endParaRPr lang="en-US" dirty="0"/>
          </a:p>
        </p:txBody>
      </p:sp>
      <p:sp>
        <p:nvSpPr>
          <p:cNvPr id="3" name="Content Placeholder 2"/>
          <p:cNvSpPr>
            <a:spLocks noGrp="1"/>
          </p:cNvSpPr>
          <p:nvPr>
            <p:ph sz="quarter" idx="1"/>
          </p:nvPr>
        </p:nvSpPr>
        <p:spPr/>
        <p:txBody>
          <a:bodyPr>
            <a:normAutofit/>
          </a:bodyPr>
          <a:lstStyle/>
          <a:p>
            <a:r>
              <a:rPr lang="en-US" dirty="0" smtClean="0"/>
              <a:t>200.324, </a:t>
            </a:r>
            <a:r>
              <a:rPr lang="en-US" dirty="0"/>
              <a:t>Federal awarding agency </a:t>
            </a:r>
            <a:r>
              <a:rPr lang="en-US" dirty="0" smtClean="0"/>
              <a:t>or pass-through </a:t>
            </a:r>
            <a:r>
              <a:rPr lang="en-US" dirty="0"/>
              <a:t>entity </a:t>
            </a:r>
            <a:r>
              <a:rPr lang="en-US" dirty="0" smtClean="0"/>
              <a:t>review </a:t>
            </a:r>
          </a:p>
          <a:p>
            <a:r>
              <a:rPr lang="en-US" sz="2700" dirty="0"/>
              <a:t>U</a:t>
            </a:r>
            <a:r>
              <a:rPr lang="en-US" sz="2700" dirty="0" smtClean="0"/>
              <a:t>pon </a:t>
            </a:r>
            <a:r>
              <a:rPr lang="en-US" sz="2700" dirty="0"/>
              <a:t>request of the Federal awarding agency (or pass-through entity</a:t>
            </a:r>
            <a:r>
              <a:rPr lang="en-US" sz="2700" dirty="0" smtClean="0"/>
              <a:t>), the </a:t>
            </a:r>
            <a:r>
              <a:rPr lang="en-US" sz="2700" dirty="0"/>
              <a:t>non-Federal entity must </a:t>
            </a:r>
            <a:r>
              <a:rPr lang="en-US" sz="2700" dirty="0" smtClean="0"/>
              <a:t>make available:</a:t>
            </a:r>
          </a:p>
          <a:p>
            <a:pPr lvl="1"/>
            <a:r>
              <a:rPr lang="en-US" dirty="0" smtClean="0"/>
              <a:t>The technical </a:t>
            </a:r>
            <a:r>
              <a:rPr lang="en-US" dirty="0"/>
              <a:t>specifications on </a:t>
            </a:r>
            <a:r>
              <a:rPr lang="en-US" dirty="0" smtClean="0"/>
              <a:t>proposed procurements </a:t>
            </a:r>
            <a:r>
              <a:rPr lang="en-US" dirty="0"/>
              <a:t>where the </a:t>
            </a:r>
            <a:r>
              <a:rPr lang="en-US" dirty="0" smtClean="0"/>
              <a:t>Federal awarding </a:t>
            </a:r>
            <a:r>
              <a:rPr lang="en-US" dirty="0"/>
              <a:t>agency </a:t>
            </a:r>
            <a:r>
              <a:rPr lang="en-US" dirty="0" smtClean="0"/>
              <a:t>(or </a:t>
            </a:r>
            <a:r>
              <a:rPr lang="en-US" dirty="0"/>
              <a:t>pass-through </a:t>
            </a:r>
            <a:r>
              <a:rPr lang="en-US" dirty="0" smtClean="0"/>
              <a:t>entity) believes the </a:t>
            </a:r>
            <a:r>
              <a:rPr lang="en-US" dirty="0"/>
              <a:t>review is needed </a:t>
            </a:r>
            <a:r>
              <a:rPr lang="en-US" dirty="0" smtClean="0"/>
              <a:t>to ensure </a:t>
            </a:r>
            <a:r>
              <a:rPr lang="en-US" dirty="0"/>
              <a:t>that the item or service </a:t>
            </a:r>
            <a:r>
              <a:rPr lang="en-US" dirty="0" smtClean="0"/>
              <a:t>specified is </a:t>
            </a:r>
            <a:r>
              <a:rPr lang="en-US" dirty="0"/>
              <a:t>the one being proposed </a:t>
            </a:r>
            <a:r>
              <a:rPr lang="en-US" dirty="0" smtClean="0"/>
              <a:t>for acquisition  </a:t>
            </a:r>
          </a:p>
        </p:txBody>
      </p:sp>
      <p:sp>
        <p:nvSpPr>
          <p:cNvPr id="4" name="Slide Number Placeholder 3"/>
          <p:cNvSpPr>
            <a:spLocks noGrp="1"/>
          </p:cNvSpPr>
          <p:nvPr>
            <p:ph type="sldNum" sz="quarter" idx="12"/>
          </p:nvPr>
        </p:nvSpPr>
        <p:spPr/>
        <p:txBody>
          <a:bodyPr/>
          <a:lstStyle/>
          <a:p>
            <a:fld id="{D65136C6-32EF-4986-B035-254FDBC54756}" type="slidenum">
              <a:rPr lang="en-US" smtClean="0"/>
              <a:t>39</a:t>
            </a:fld>
            <a:endParaRPr lang="en-US"/>
          </a:p>
        </p:txBody>
      </p:sp>
    </p:spTree>
    <p:extLst>
      <p:ext uri="{BB962C8B-B14F-4D97-AF65-F5344CB8AC3E}">
        <p14:creationId xmlns:p14="http://schemas.microsoft.com/office/powerpoint/2010/main" val="1859067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cap="small" dirty="0"/>
              <a:t>Reforms to Administrative Requirements (the Common Rule implementing Circular A-102); Circular A-110; and Circular </a:t>
            </a:r>
            <a:r>
              <a:rPr lang="en-US" sz="1800" b="1" cap="small" dirty="0" smtClean="0"/>
              <a:t>A-89</a:t>
            </a:r>
            <a:endParaRPr lang="en-US" sz="1800" dirty="0"/>
          </a:p>
        </p:txBody>
      </p:sp>
      <p:sp>
        <p:nvSpPr>
          <p:cNvPr id="5" name="Slide Number Placeholder 4"/>
          <p:cNvSpPr>
            <a:spLocks noGrp="1"/>
          </p:cNvSpPr>
          <p:nvPr>
            <p:ph type="sldNum" sz="quarter" idx="12"/>
          </p:nvPr>
        </p:nvSpPr>
        <p:spPr/>
        <p:txBody>
          <a:bodyPr/>
          <a:lstStyle/>
          <a:p>
            <a:fld id="{D65136C6-32EF-4986-B035-254FDBC54756}" type="slidenum">
              <a:rPr lang="en-US" smtClean="0"/>
              <a:t>4</a:t>
            </a:fld>
            <a:endParaRPr lang="en-US"/>
          </a:p>
        </p:txBody>
      </p:sp>
      <p:sp>
        <p:nvSpPr>
          <p:cNvPr id="3" name="TextBox 2"/>
          <p:cNvSpPr txBox="1"/>
          <p:nvPr/>
        </p:nvSpPr>
        <p:spPr>
          <a:xfrm>
            <a:off x="457200" y="1524000"/>
            <a:ext cx="8153400" cy="4909036"/>
          </a:xfrm>
          <a:prstGeom prst="rect">
            <a:avLst/>
          </a:prstGeom>
          <a:noFill/>
        </p:spPr>
        <p:txBody>
          <a:bodyPr wrap="square" rtlCol="0">
            <a:spAutoFit/>
          </a:bodyPr>
          <a:lstStyle/>
          <a:p>
            <a:pPr marL="342900" indent="-342900">
              <a:buClr>
                <a:schemeClr val="accent1"/>
              </a:buClr>
              <a:buSzPct val="85000"/>
              <a:buFont typeface="Wingdings 2" panose="05020102010507070707" pitchFamily="18" charset="2"/>
              <a:buChar char=""/>
            </a:pPr>
            <a:r>
              <a:rPr lang="en-US" sz="2400" dirty="0" smtClean="0"/>
              <a:t>The section highlights changes </a:t>
            </a:r>
            <a:r>
              <a:rPr lang="en-US" sz="2400" dirty="0"/>
              <a:t>to the governmentwide common rule implementing Circular A-102 on Grants and Cooperative Agreements with State and Local Governments; Circular A-110 on Uniform Administrative Requirements for Grants and Other Agreements with Institutions of Higher Education, Hospitals and Other Non-Profit Organizations (2 CFR part 215); and Circular A-89 on Catalog of Federal Domestic </a:t>
            </a:r>
            <a:r>
              <a:rPr lang="en-US" sz="2400" dirty="0" smtClean="0"/>
              <a:t>Assistance</a:t>
            </a:r>
          </a:p>
          <a:p>
            <a:pPr>
              <a:buClr>
                <a:schemeClr val="accent1"/>
              </a:buClr>
              <a:buSzPct val="85000"/>
            </a:pPr>
            <a:endParaRPr lang="en-US" sz="2400" dirty="0"/>
          </a:p>
          <a:p>
            <a:pPr marL="342900" indent="-342900">
              <a:buClr>
                <a:schemeClr val="accent1"/>
              </a:buClr>
              <a:buSzPct val="85000"/>
              <a:buFont typeface="Wingdings 2" panose="05020102010507070707" pitchFamily="18" charset="2"/>
              <a:buChar char=""/>
            </a:pPr>
            <a:r>
              <a:rPr lang="en-US" sz="2400" dirty="0" smtClean="0"/>
              <a:t>The </a:t>
            </a:r>
            <a:r>
              <a:rPr lang="en-US" sz="2400" dirty="0"/>
              <a:t>following are major </a:t>
            </a:r>
            <a:r>
              <a:rPr lang="en-US" sz="2400" dirty="0" smtClean="0"/>
              <a:t>changes </a:t>
            </a:r>
            <a:r>
              <a:rPr lang="en-US" sz="2400" dirty="0"/>
              <a:t>included in the final </a:t>
            </a:r>
            <a:r>
              <a:rPr lang="en-US" sz="2400" dirty="0" smtClean="0"/>
              <a:t>guidance</a:t>
            </a:r>
            <a:endParaRPr lang="en-US" sz="2400" dirty="0"/>
          </a:p>
          <a:p>
            <a:pPr>
              <a:buClr>
                <a:schemeClr val="bg2"/>
              </a:buClr>
              <a:buSzPct val="85000"/>
            </a:pPr>
            <a:endParaRPr lang="en-US" sz="2500" dirty="0"/>
          </a:p>
        </p:txBody>
      </p:sp>
    </p:spTree>
    <p:extLst>
      <p:ext uri="{BB962C8B-B14F-4D97-AF65-F5344CB8AC3E}">
        <p14:creationId xmlns:p14="http://schemas.microsoft.com/office/powerpoint/2010/main" val="3323954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Pre-Procurement Review</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40</a:t>
            </a:fld>
            <a:endParaRPr lang="en-US"/>
          </a:p>
        </p:txBody>
      </p:sp>
      <p:sp>
        <p:nvSpPr>
          <p:cNvPr id="4" name="Content Placeholder 3"/>
          <p:cNvSpPr>
            <a:spLocks noGrp="1"/>
          </p:cNvSpPr>
          <p:nvPr>
            <p:ph sz="quarter" idx="1"/>
          </p:nvPr>
        </p:nvSpPr>
        <p:spPr/>
        <p:txBody>
          <a:bodyPr>
            <a:normAutofit fontScale="70000" lnSpcReduction="20000"/>
          </a:bodyPr>
          <a:lstStyle/>
          <a:p>
            <a:r>
              <a:rPr lang="en-US" sz="3000" dirty="0"/>
              <a:t>Upon request of the Federal awarding agency (or pass-through entity), the non-Federal entity must make </a:t>
            </a:r>
            <a:r>
              <a:rPr lang="en-US" sz="3000" dirty="0" smtClean="0"/>
              <a:t>the </a:t>
            </a:r>
            <a:r>
              <a:rPr lang="en-US" sz="3000" dirty="0"/>
              <a:t>procurement </a:t>
            </a:r>
            <a:r>
              <a:rPr lang="en-US" sz="3000" dirty="0" smtClean="0"/>
              <a:t>documents (e.g., requests </a:t>
            </a:r>
            <a:r>
              <a:rPr lang="en-US" sz="3000" dirty="0"/>
              <a:t>for </a:t>
            </a:r>
            <a:r>
              <a:rPr lang="en-US" sz="3000" dirty="0" smtClean="0"/>
              <a:t>proposals, </a:t>
            </a:r>
            <a:r>
              <a:rPr lang="en-US" sz="3000" dirty="0"/>
              <a:t>invitations for bids, or </a:t>
            </a:r>
            <a:r>
              <a:rPr lang="en-US" sz="3000" dirty="0" smtClean="0"/>
              <a:t>independent cost estimates</a:t>
            </a:r>
            <a:r>
              <a:rPr lang="en-US" sz="3000" dirty="0"/>
              <a:t>) available for pre-procurement review when:</a:t>
            </a:r>
          </a:p>
          <a:p>
            <a:pPr lvl="1"/>
            <a:r>
              <a:rPr lang="en-US" sz="2900" dirty="0"/>
              <a:t>The non-Federal entity’s procurement procedures or </a:t>
            </a:r>
            <a:r>
              <a:rPr lang="en-US" sz="2900" dirty="0" smtClean="0"/>
              <a:t>operations fail </a:t>
            </a:r>
            <a:r>
              <a:rPr lang="en-US" sz="2900" dirty="0"/>
              <a:t>to comply with the procurement standards in Part 200</a:t>
            </a:r>
          </a:p>
          <a:p>
            <a:pPr lvl="1"/>
            <a:r>
              <a:rPr lang="en-US" sz="2900" dirty="0"/>
              <a:t>The procurement is expected to exceed the Simplified Acquisition </a:t>
            </a:r>
            <a:r>
              <a:rPr lang="en-US" sz="2900" dirty="0" smtClean="0"/>
              <a:t>Threshold [currently $150,000] </a:t>
            </a:r>
            <a:r>
              <a:rPr lang="en-US" sz="2900" dirty="0"/>
              <a:t>and </a:t>
            </a:r>
          </a:p>
          <a:p>
            <a:pPr lvl="2"/>
            <a:r>
              <a:rPr lang="en-US" sz="2600" dirty="0"/>
              <a:t>The procurement is to be awarded without competition or only one </a:t>
            </a:r>
            <a:r>
              <a:rPr lang="en-US" sz="2600" dirty="0" smtClean="0"/>
              <a:t>bid/offer </a:t>
            </a:r>
            <a:r>
              <a:rPr lang="en-US" sz="2600" dirty="0"/>
              <a:t>is received </a:t>
            </a:r>
            <a:r>
              <a:rPr lang="en-US" sz="2600" dirty="0" smtClean="0"/>
              <a:t>in response to a solicitation</a:t>
            </a:r>
          </a:p>
          <a:p>
            <a:pPr lvl="2"/>
            <a:r>
              <a:rPr lang="en-US" sz="2600" dirty="0" smtClean="0"/>
              <a:t>The procurement specifies a ‘‘brand name’’ product</a:t>
            </a:r>
          </a:p>
          <a:p>
            <a:pPr lvl="2"/>
            <a:r>
              <a:rPr lang="en-US" sz="2600" dirty="0" smtClean="0"/>
              <a:t>The </a:t>
            </a:r>
            <a:r>
              <a:rPr lang="en-US" sz="2600" dirty="0"/>
              <a:t>proposed contract is to be awarded to other than the apparent low bidder under a sealed bid procurement</a:t>
            </a:r>
          </a:p>
          <a:p>
            <a:pPr lvl="1"/>
            <a:r>
              <a:rPr lang="en-US" sz="2900" dirty="0"/>
              <a:t>A proposed contract modification changes the scope of a contract or increases the contract amount by more than the Simplified Acquisition Threshold</a:t>
            </a:r>
            <a:r>
              <a:rPr lang="en-US" sz="2900" dirty="0" smtClean="0"/>
              <a:t>.</a:t>
            </a:r>
            <a:endParaRPr lang="en-US" sz="2900" dirty="0"/>
          </a:p>
        </p:txBody>
      </p:sp>
    </p:spTree>
    <p:extLst>
      <p:ext uri="{BB962C8B-B14F-4D97-AF65-F5344CB8AC3E}">
        <p14:creationId xmlns:p14="http://schemas.microsoft.com/office/powerpoint/2010/main" val="2975691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Pre-Procurement Review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41</a:t>
            </a:fld>
            <a:endParaRPr lang="en-US"/>
          </a:p>
        </p:txBody>
      </p:sp>
      <p:sp>
        <p:nvSpPr>
          <p:cNvPr id="4" name="Content Placeholder 3"/>
          <p:cNvSpPr>
            <a:spLocks noGrp="1"/>
          </p:cNvSpPr>
          <p:nvPr>
            <p:ph sz="quarter" idx="1"/>
          </p:nvPr>
        </p:nvSpPr>
        <p:spPr/>
        <p:txBody>
          <a:bodyPr>
            <a:normAutofit/>
          </a:bodyPr>
          <a:lstStyle/>
          <a:p>
            <a:r>
              <a:rPr lang="en-US" dirty="0"/>
              <a:t>The non-Federal entity is exempt from the pre-procurement </a:t>
            </a:r>
            <a:r>
              <a:rPr lang="en-US" dirty="0" smtClean="0"/>
              <a:t>review: </a:t>
            </a:r>
          </a:p>
          <a:p>
            <a:pPr lvl="1"/>
            <a:r>
              <a:rPr lang="en-US" dirty="0"/>
              <a:t>I</a:t>
            </a:r>
            <a:r>
              <a:rPr lang="en-US" dirty="0" smtClean="0"/>
              <a:t>f </a:t>
            </a:r>
            <a:r>
              <a:rPr lang="en-US" dirty="0"/>
              <a:t>the Federal awarding agency (or pass-through entity) determines that its procurement systems comply with the standards of Part </a:t>
            </a:r>
            <a:r>
              <a:rPr lang="en-US" dirty="0" smtClean="0"/>
              <a:t>200</a:t>
            </a:r>
          </a:p>
          <a:p>
            <a:pPr lvl="1"/>
            <a:r>
              <a:rPr lang="en-US" dirty="0"/>
              <a:t>The non-Federal entity </a:t>
            </a:r>
            <a:r>
              <a:rPr lang="en-US" dirty="0" smtClean="0"/>
              <a:t>self certifies its  procurement system (but the self-certification does </a:t>
            </a:r>
            <a:r>
              <a:rPr lang="en-US" dirty="0"/>
              <a:t>not limit </a:t>
            </a:r>
            <a:r>
              <a:rPr lang="en-US" dirty="0" smtClean="0"/>
              <a:t>the Federal </a:t>
            </a:r>
            <a:r>
              <a:rPr lang="en-US" dirty="0"/>
              <a:t>awarding agency’s right </a:t>
            </a:r>
            <a:r>
              <a:rPr lang="en-US" dirty="0" smtClean="0"/>
              <a:t>to survey </a:t>
            </a:r>
            <a:r>
              <a:rPr lang="en-US" dirty="0"/>
              <a:t>the </a:t>
            </a:r>
            <a:r>
              <a:rPr lang="en-US" dirty="0" smtClean="0"/>
              <a:t>system)</a:t>
            </a:r>
            <a:endParaRPr lang="en-US" dirty="0"/>
          </a:p>
        </p:txBody>
      </p:sp>
    </p:spTree>
    <p:extLst>
      <p:ext uri="{BB962C8B-B14F-4D97-AF65-F5344CB8AC3E}">
        <p14:creationId xmlns:p14="http://schemas.microsoft.com/office/powerpoint/2010/main" val="734690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Contract Provisions</a:t>
            </a:r>
            <a:endParaRPr lang="en-US" dirty="0"/>
          </a:p>
        </p:txBody>
      </p:sp>
      <p:sp>
        <p:nvSpPr>
          <p:cNvPr id="3" name="Content Placeholder 2"/>
          <p:cNvSpPr>
            <a:spLocks noGrp="1"/>
          </p:cNvSpPr>
          <p:nvPr>
            <p:ph sz="quarter" idx="1"/>
          </p:nvPr>
        </p:nvSpPr>
        <p:spPr/>
        <p:txBody>
          <a:bodyPr/>
          <a:lstStyle/>
          <a:p>
            <a:r>
              <a:rPr lang="en-US" dirty="0" smtClean="0"/>
              <a:t>200.326, Contract provisions</a:t>
            </a:r>
          </a:p>
          <a:p>
            <a:r>
              <a:rPr lang="en-US" dirty="0" smtClean="0"/>
              <a:t>Refers to Appendix II for provisions that must be included in contracts of non-Federal entities</a:t>
            </a:r>
          </a:p>
          <a:p>
            <a:pPr marL="0" indent="0">
              <a:buNone/>
            </a:pPr>
            <a:endParaRPr lang="en-US" dirty="0" smtClean="0"/>
          </a:p>
          <a:p>
            <a:r>
              <a:rPr lang="en-US" dirty="0" smtClean="0"/>
              <a:t>The Appendix provides a description of each provision (and generally gives the legal basis of the provision) so that the non-Federal entity can determine whether the provision is applicable to a contract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42</a:t>
            </a:fld>
            <a:endParaRPr lang="en-US"/>
          </a:p>
        </p:txBody>
      </p:sp>
    </p:spTree>
    <p:extLst>
      <p:ext uri="{BB962C8B-B14F-4D97-AF65-F5344CB8AC3E}">
        <p14:creationId xmlns:p14="http://schemas.microsoft.com/office/powerpoint/2010/main" val="1154897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6552"/>
          </a:xfrm>
        </p:spPr>
        <p:txBody>
          <a:bodyPr>
            <a:noAutofit/>
          </a:bodyPr>
          <a:lstStyle/>
          <a:p>
            <a:r>
              <a:rPr lang="en-US" dirty="0" smtClean="0"/>
              <a:t>Financial Reporting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43</a:t>
            </a:fld>
            <a:endParaRPr lang="en-US"/>
          </a:p>
        </p:txBody>
      </p:sp>
      <p:sp>
        <p:nvSpPr>
          <p:cNvPr id="4" name="Content Placeholder 3"/>
          <p:cNvSpPr>
            <a:spLocks noGrp="1"/>
          </p:cNvSpPr>
          <p:nvPr>
            <p:ph sz="quarter" idx="1"/>
          </p:nvPr>
        </p:nvSpPr>
        <p:spPr>
          <a:xfrm>
            <a:off x="304800" y="1752600"/>
            <a:ext cx="8503920" cy="4572000"/>
          </a:xfrm>
        </p:spPr>
        <p:txBody>
          <a:bodyPr>
            <a:normAutofit fontScale="92500"/>
          </a:bodyPr>
          <a:lstStyle/>
          <a:p>
            <a:r>
              <a:rPr lang="en-US" sz="2400" dirty="0" smtClean="0"/>
              <a:t>200.327, Financial Reporting:</a:t>
            </a:r>
          </a:p>
          <a:p>
            <a:pPr lvl="1"/>
            <a:r>
              <a:rPr lang="en-US" dirty="0" smtClean="0"/>
              <a:t>Existing coverage from A-102 and A-110 on the Report of Federal Cash Transactions and the Financial Status Report has been deleted and replaced with the requirement that Federal awarding agencies only use the OMB-approved government-wide data elements for collection of financial information -- currently the Federal Financial Report</a:t>
            </a:r>
          </a:p>
          <a:p>
            <a:pPr lvl="1"/>
            <a:endParaRPr lang="en-US" dirty="0" smtClean="0"/>
          </a:p>
          <a:p>
            <a:pPr lvl="1"/>
            <a:r>
              <a:rPr lang="en-US" dirty="0" smtClean="0"/>
              <a:t>Submission frequency requirements generally remain unchanged</a:t>
            </a:r>
          </a:p>
          <a:p>
            <a:pPr lvl="2"/>
            <a:r>
              <a:rPr lang="en-US" sz="1900" dirty="0"/>
              <a:t>No less frequently than annually, nor more frequently than quarterly.</a:t>
            </a:r>
          </a:p>
          <a:p>
            <a:pPr lvl="2"/>
            <a:r>
              <a:rPr lang="en-US" sz="1900" dirty="0"/>
              <a:t>New language added, however, which permits more the Federal awarding agency to require more frequent reporting where necessary for the effective monitoring of the Federal award or could significantly affect program outcomes. </a:t>
            </a:r>
          </a:p>
          <a:p>
            <a:endParaRPr lang="en-US" dirty="0"/>
          </a:p>
          <a:p>
            <a:pPr lvl="2"/>
            <a:endParaRPr lang="en-US" sz="1700" dirty="0" smtClean="0"/>
          </a:p>
          <a:p>
            <a:pPr lvl="2"/>
            <a:endParaRPr lang="en-US" dirty="0"/>
          </a:p>
        </p:txBody>
      </p:sp>
    </p:spTree>
    <p:extLst>
      <p:ext uri="{BB962C8B-B14F-4D97-AF65-F5344CB8AC3E}">
        <p14:creationId xmlns:p14="http://schemas.microsoft.com/office/powerpoint/2010/main" val="35427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3200" dirty="0" smtClean="0"/>
              <a:t>Monitoring and Reporting Program Performance </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44</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200.328, Monitoring and reporting program performance:</a:t>
            </a:r>
          </a:p>
          <a:p>
            <a:pPr lvl="1"/>
            <a:r>
              <a:rPr lang="en-US" dirty="0" smtClean="0"/>
              <a:t>Specifies that performance reports are subject to the Paperwork Reduction Act requirements</a:t>
            </a:r>
          </a:p>
          <a:p>
            <a:pPr lvl="1"/>
            <a:r>
              <a:rPr lang="en-US" dirty="0" smtClean="0"/>
              <a:t>Federal awarding agencies should utilize OMB-approved standard </a:t>
            </a:r>
            <a:r>
              <a:rPr lang="en-US" dirty="0" err="1" smtClean="0"/>
              <a:t>governmentwide</a:t>
            </a:r>
            <a:r>
              <a:rPr lang="en-US" dirty="0" smtClean="0"/>
              <a:t> information collections (see also 200.206)</a:t>
            </a:r>
          </a:p>
          <a:p>
            <a:pPr lvl="1"/>
            <a:r>
              <a:rPr lang="en-US" dirty="0" smtClean="0"/>
              <a:t>Submission frequency requirements remain largely unchanged</a:t>
            </a:r>
          </a:p>
          <a:p>
            <a:pPr lvl="2"/>
            <a:r>
              <a:rPr lang="en-US" sz="1800" dirty="0"/>
              <a:t>No less frequently than annually, nor more frequently than quarterly.</a:t>
            </a:r>
          </a:p>
          <a:p>
            <a:pPr lvl="2"/>
            <a:r>
              <a:rPr lang="en-US" sz="1800" dirty="0"/>
              <a:t>New language added, however, which permits more the Federal awarding agency to require more frequent reporting where necessary for the effective monitoring of the Federal award or could significantly affect program outcomes. </a:t>
            </a:r>
          </a:p>
          <a:p>
            <a:pPr lvl="2"/>
            <a:endParaRPr lang="en-US" sz="1800" dirty="0" smtClean="0"/>
          </a:p>
          <a:p>
            <a:pPr lvl="2"/>
            <a:endParaRPr lang="en-US" sz="1600" dirty="0"/>
          </a:p>
          <a:p>
            <a:pPr lvl="2"/>
            <a:endParaRPr lang="en-US" sz="1700" dirty="0" smtClean="0"/>
          </a:p>
          <a:p>
            <a:pPr lvl="1"/>
            <a:endParaRPr lang="en-US" sz="1900" dirty="0"/>
          </a:p>
        </p:txBody>
      </p:sp>
    </p:spTree>
    <p:extLst>
      <p:ext uri="{BB962C8B-B14F-4D97-AF65-F5344CB8AC3E}">
        <p14:creationId xmlns:p14="http://schemas.microsoft.com/office/powerpoint/2010/main" val="2880219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dirty="0" smtClean="0"/>
              <a:t>Reporting on Real Property </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45</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200.329, Reporting on Real Property:</a:t>
            </a:r>
          </a:p>
          <a:p>
            <a:pPr lvl="1"/>
            <a:r>
              <a:rPr lang="en-US" sz="1900" dirty="0" smtClean="0"/>
              <a:t>The language in this section is based on the supplementary information provided in the purpose section of the Final Notice of the Real Property Status Report (RPSR) form SF-429, available at 75 FR 56540, published September 16, 2o10</a:t>
            </a:r>
          </a:p>
          <a:p>
            <a:pPr lvl="1"/>
            <a:endParaRPr lang="en-US" sz="1900" dirty="0"/>
          </a:p>
          <a:p>
            <a:pPr lvl="1"/>
            <a:endParaRPr lang="en-US" sz="1900" dirty="0"/>
          </a:p>
          <a:p>
            <a:pPr marL="274320" lvl="1" indent="0">
              <a:buNone/>
            </a:pPr>
            <a:endParaRPr lang="en-US" sz="1900" dirty="0"/>
          </a:p>
        </p:txBody>
      </p:sp>
    </p:spTree>
    <p:extLst>
      <p:ext uri="{BB962C8B-B14F-4D97-AF65-F5344CB8AC3E}">
        <p14:creationId xmlns:p14="http://schemas.microsoft.com/office/powerpoint/2010/main" val="1354682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Monitoring and Management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Section 200.330 explains the roles of subrecipients </a:t>
            </a:r>
            <a:r>
              <a:rPr lang="en-US" dirty="0"/>
              <a:t>and </a:t>
            </a:r>
            <a:r>
              <a:rPr lang="en-US" dirty="0" smtClean="0"/>
              <a:t>contractors so that the non-Federal entity can determine the relationship and the applicable requirements</a:t>
            </a:r>
          </a:p>
          <a:p>
            <a:pPr marL="0" indent="0">
              <a:buNone/>
            </a:pPr>
            <a:endParaRPr lang="en-US" dirty="0" smtClean="0"/>
          </a:p>
          <a:p>
            <a:r>
              <a:rPr lang="en-US" dirty="0" smtClean="0"/>
              <a:t>A non-Federal entity provides a </a:t>
            </a:r>
            <a:r>
              <a:rPr lang="en-US" dirty="0" err="1"/>
              <a:t>subaward</a:t>
            </a:r>
            <a:r>
              <a:rPr lang="en-US" dirty="0"/>
              <a:t> </a:t>
            </a:r>
            <a:r>
              <a:rPr lang="en-US" dirty="0" smtClean="0"/>
              <a:t>to a subrecipient  for the </a:t>
            </a:r>
            <a:r>
              <a:rPr lang="en-US" dirty="0"/>
              <a:t>purpose of carrying out a portion </a:t>
            </a:r>
            <a:r>
              <a:rPr lang="en-US" dirty="0" smtClean="0"/>
              <a:t>of a </a:t>
            </a:r>
            <a:r>
              <a:rPr lang="en-US" dirty="0"/>
              <a:t>Federal award and creates a </a:t>
            </a:r>
            <a:r>
              <a:rPr lang="en-US" dirty="0" smtClean="0"/>
              <a:t>Federal assistance </a:t>
            </a:r>
            <a:r>
              <a:rPr lang="en-US" dirty="0"/>
              <a:t>relationship </a:t>
            </a:r>
            <a:r>
              <a:rPr lang="en-US" dirty="0" smtClean="0"/>
              <a:t>between the non-Federal entity and the subrecipient</a:t>
            </a:r>
          </a:p>
          <a:p>
            <a:pPr marL="0" indent="0">
              <a:buNone/>
            </a:pPr>
            <a:endParaRPr lang="en-US" dirty="0"/>
          </a:p>
          <a:p>
            <a:r>
              <a:rPr lang="en-US" dirty="0" smtClean="0"/>
              <a:t>A non-Federal entity provides  a </a:t>
            </a:r>
            <a:r>
              <a:rPr lang="en-US" dirty="0"/>
              <a:t>contract </a:t>
            </a:r>
            <a:r>
              <a:rPr lang="en-US" dirty="0" smtClean="0"/>
              <a:t>to a contractor </a:t>
            </a:r>
            <a:r>
              <a:rPr lang="en-US" dirty="0"/>
              <a:t>for </a:t>
            </a:r>
            <a:r>
              <a:rPr lang="en-US" dirty="0" smtClean="0"/>
              <a:t>the purpose </a:t>
            </a:r>
            <a:r>
              <a:rPr lang="en-US" dirty="0"/>
              <a:t>of obtaining goods and </a:t>
            </a:r>
            <a:r>
              <a:rPr lang="en-US" dirty="0" smtClean="0"/>
              <a:t>services for </a:t>
            </a:r>
            <a:r>
              <a:rPr lang="en-US" dirty="0"/>
              <a:t>the non-Federal entity’s own use </a:t>
            </a:r>
            <a:r>
              <a:rPr lang="en-US" dirty="0" smtClean="0"/>
              <a:t>and creates </a:t>
            </a:r>
            <a:r>
              <a:rPr lang="en-US" dirty="0"/>
              <a:t>a procurement relationship </a:t>
            </a:r>
            <a:r>
              <a:rPr lang="en-US" dirty="0" smtClean="0"/>
              <a:t>between the non-Federal entity and the contractor</a:t>
            </a:r>
          </a:p>
          <a:p>
            <a:endParaRPr lang="en-US" dirty="0" smtClean="0"/>
          </a:p>
          <a:p>
            <a:r>
              <a:rPr lang="en-US" dirty="0" smtClean="0"/>
              <a:t>What the document is called does not matter; the relationship is the basis for determining which requirements are applicable</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46</a:t>
            </a:fld>
            <a:endParaRPr lang="en-US"/>
          </a:p>
        </p:txBody>
      </p:sp>
    </p:spTree>
    <p:extLst>
      <p:ext uri="{BB962C8B-B14F-4D97-AF65-F5344CB8AC3E}">
        <p14:creationId xmlns:p14="http://schemas.microsoft.com/office/powerpoint/2010/main" val="14275748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Subrecipients Monitoring and Oversight  Requirements for </a:t>
            </a:r>
            <a:r>
              <a:rPr lang="en-US" dirty="0"/>
              <a:t>P</a:t>
            </a:r>
            <a:r>
              <a:rPr lang="en-US" dirty="0" smtClean="0"/>
              <a:t>ass-through Entities</a:t>
            </a:r>
            <a:endParaRPr lang="en-US" dirty="0"/>
          </a:p>
        </p:txBody>
      </p:sp>
      <p:sp>
        <p:nvSpPr>
          <p:cNvPr id="3" name="Content Placeholder 2"/>
          <p:cNvSpPr>
            <a:spLocks noGrp="1"/>
          </p:cNvSpPr>
          <p:nvPr>
            <p:ph sz="quarter" idx="1"/>
          </p:nvPr>
        </p:nvSpPr>
        <p:spPr/>
        <p:txBody>
          <a:bodyPr>
            <a:normAutofit lnSpcReduction="10000"/>
          </a:bodyPr>
          <a:lstStyle/>
          <a:p>
            <a:pPr marL="274320" lvl="1">
              <a:buClr>
                <a:schemeClr val="accent1"/>
              </a:buClr>
              <a:buSzPct val="85000"/>
              <a:buFont typeface="Wingdings 2"/>
              <a:buChar char=""/>
            </a:pPr>
            <a:r>
              <a:rPr lang="en-US" sz="2700" dirty="0" smtClean="0"/>
              <a:t>200.331, Requirements for pass-through entities</a:t>
            </a:r>
          </a:p>
          <a:p>
            <a:pPr marL="274320" lvl="1">
              <a:buClr>
                <a:schemeClr val="accent1"/>
              </a:buClr>
              <a:buSzPct val="85000"/>
              <a:buFont typeface="Wingdings 2"/>
              <a:buChar char=""/>
            </a:pPr>
            <a:r>
              <a:rPr lang="en-US" sz="2700" dirty="0" smtClean="0"/>
              <a:t>Includes audit </a:t>
            </a:r>
            <a:r>
              <a:rPr lang="en-US" sz="2700" dirty="0"/>
              <a:t>responsibilities </a:t>
            </a:r>
            <a:r>
              <a:rPr lang="en-US" sz="2700" dirty="0" smtClean="0"/>
              <a:t>that </a:t>
            </a:r>
            <a:r>
              <a:rPr lang="en-US" sz="2700" dirty="0"/>
              <a:t>were </a:t>
            </a:r>
            <a:r>
              <a:rPr lang="en-US" sz="2700" dirty="0" smtClean="0"/>
              <a:t>in A-133</a:t>
            </a:r>
            <a:endParaRPr lang="en-US" sz="2700" dirty="0"/>
          </a:p>
          <a:p>
            <a:r>
              <a:rPr lang="en-US" dirty="0" smtClean="0"/>
              <a:t>The pass-through entity must:</a:t>
            </a:r>
          </a:p>
          <a:p>
            <a:pPr lvl="1"/>
            <a:r>
              <a:rPr lang="en-US" dirty="0" smtClean="0"/>
              <a:t>Put specific information in the </a:t>
            </a:r>
            <a:r>
              <a:rPr lang="en-US" dirty="0" err="1" smtClean="0"/>
              <a:t>subaward</a:t>
            </a:r>
            <a:r>
              <a:rPr lang="en-US" dirty="0" smtClean="0"/>
              <a:t>, including indirect cost rate</a:t>
            </a:r>
          </a:p>
          <a:p>
            <a:pPr lvl="1"/>
            <a:r>
              <a:rPr lang="en-US" dirty="0" smtClean="0"/>
              <a:t>Do a risk assessment to determine appropriate subrecipient monitoring AND must monitor subrecipients </a:t>
            </a:r>
            <a:endParaRPr lang="en-US" dirty="0"/>
          </a:p>
          <a:p>
            <a:pPr lvl="1"/>
            <a:r>
              <a:rPr lang="en-US" dirty="0" smtClean="0"/>
              <a:t>Consider if specific </a:t>
            </a:r>
            <a:r>
              <a:rPr lang="en-US" dirty="0" err="1" smtClean="0"/>
              <a:t>subaward</a:t>
            </a:r>
            <a:r>
              <a:rPr lang="en-US" dirty="0" smtClean="0"/>
              <a:t> conditions are needed </a:t>
            </a:r>
          </a:p>
          <a:p>
            <a:pPr lvl="1"/>
            <a:r>
              <a:rPr lang="en-US" dirty="0" smtClean="0"/>
              <a:t>Verify subrecipients have audits in accordance with Subpart F</a:t>
            </a:r>
          </a:p>
          <a:p>
            <a:pPr lvl="1"/>
            <a:r>
              <a:rPr lang="en-US" dirty="0" smtClean="0"/>
              <a:t>Make any necessary adjustment to the pass-through entity’s records based on reviews and audits of subrecipients </a:t>
            </a:r>
          </a:p>
          <a:p>
            <a:pPr lvl="1"/>
            <a:r>
              <a:rPr lang="en-US" dirty="0" smtClean="0"/>
              <a:t>Consider actions to address subrecipient noncompliance</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47</a:t>
            </a:fld>
            <a:endParaRPr lang="en-US"/>
          </a:p>
        </p:txBody>
      </p:sp>
    </p:spTree>
    <p:extLst>
      <p:ext uri="{BB962C8B-B14F-4D97-AF65-F5344CB8AC3E}">
        <p14:creationId xmlns:p14="http://schemas.microsoft.com/office/powerpoint/2010/main" val="40107850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Contained in a </a:t>
            </a:r>
            <a:r>
              <a:rPr lang="en-US" dirty="0" err="1" smtClean="0"/>
              <a:t>Subaward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48</a:t>
            </a:fld>
            <a:endParaRPr lang="en-US"/>
          </a:p>
        </p:txBody>
      </p:sp>
      <p:sp>
        <p:nvSpPr>
          <p:cNvPr id="4" name="Content Placeholder 3"/>
          <p:cNvSpPr>
            <a:spLocks noGrp="1"/>
          </p:cNvSpPr>
          <p:nvPr>
            <p:ph sz="quarter" idx="1"/>
          </p:nvPr>
        </p:nvSpPr>
        <p:spPr/>
        <p:txBody>
          <a:bodyPr>
            <a:normAutofit/>
          </a:bodyPr>
          <a:lstStyle/>
          <a:p>
            <a:r>
              <a:rPr lang="en-US" dirty="0"/>
              <a:t>Following information must be identified to subrecipient at time of </a:t>
            </a:r>
            <a:r>
              <a:rPr lang="en-US" dirty="0" smtClean="0"/>
              <a:t>award and put in the </a:t>
            </a:r>
            <a:r>
              <a:rPr lang="en-US" dirty="0" err="1" smtClean="0"/>
              <a:t>subaward</a:t>
            </a:r>
            <a:r>
              <a:rPr lang="en-US" dirty="0" smtClean="0"/>
              <a:t> (and </a:t>
            </a:r>
            <a:r>
              <a:rPr lang="en-US" dirty="0"/>
              <a:t>when changes are made to </a:t>
            </a:r>
            <a:r>
              <a:rPr lang="en-US" dirty="0" smtClean="0"/>
              <a:t>the </a:t>
            </a:r>
            <a:r>
              <a:rPr lang="en-US" dirty="0" err="1" smtClean="0"/>
              <a:t>subaward</a:t>
            </a:r>
            <a:r>
              <a:rPr lang="en-US" dirty="0" smtClean="0"/>
              <a:t>) (200.331(a)):</a:t>
            </a:r>
          </a:p>
          <a:p>
            <a:pPr lvl="1"/>
            <a:r>
              <a:rPr lang="en-US" dirty="0" smtClean="0"/>
              <a:t>Federal </a:t>
            </a:r>
            <a:r>
              <a:rPr lang="en-US" dirty="0"/>
              <a:t>award </a:t>
            </a:r>
            <a:r>
              <a:rPr lang="en-US" dirty="0" smtClean="0"/>
              <a:t>identification, e.g., DUNS number</a:t>
            </a:r>
          </a:p>
          <a:p>
            <a:pPr lvl="1"/>
            <a:r>
              <a:rPr lang="en-US" dirty="0" smtClean="0"/>
              <a:t>Indirect cost rate for the Federal Award (including if the de </a:t>
            </a:r>
            <a:r>
              <a:rPr lang="en-US" dirty="0" err="1" smtClean="0"/>
              <a:t>minimus</a:t>
            </a:r>
            <a:r>
              <a:rPr lang="en-US" dirty="0" smtClean="0"/>
              <a:t> rate is charge per 200.414  Indirect (F&amp;A) costs) Requirements </a:t>
            </a:r>
            <a:r>
              <a:rPr lang="en-US" dirty="0"/>
              <a:t>imposed by the pass-through </a:t>
            </a:r>
            <a:r>
              <a:rPr lang="en-US" dirty="0" smtClean="0"/>
              <a:t>entity</a:t>
            </a:r>
            <a:endParaRPr lang="en-US" dirty="0"/>
          </a:p>
          <a:p>
            <a:pPr lvl="1"/>
            <a:r>
              <a:rPr lang="en-US" dirty="0" smtClean="0"/>
              <a:t>Requirement </a:t>
            </a:r>
            <a:r>
              <a:rPr lang="en-US" dirty="0"/>
              <a:t>to provide access to records for </a:t>
            </a:r>
            <a:r>
              <a:rPr lang="en-US" dirty="0" smtClean="0"/>
              <a:t>audit</a:t>
            </a:r>
            <a:endParaRPr lang="en-US" dirty="0"/>
          </a:p>
        </p:txBody>
      </p:sp>
    </p:spTree>
    <p:extLst>
      <p:ext uri="{BB962C8B-B14F-4D97-AF65-F5344CB8AC3E}">
        <p14:creationId xmlns:p14="http://schemas.microsoft.com/office/powerpoint/2010/main" val="102233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Evaluating Subrecipient Risk to Determine Appropriate </a:t>
            </a:r>
            <a:r>
              <a:rPr lang="en-US" dirty="0" smtClean="0"/>
              <a:t>Monitoring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49</a:t>
            </a:fld>
            <a:endParaRPr lang="en-US"/>
          </a:p>
        </p:txBody>
      </p:sp>
      <p:sp>
        <p:nvSpPr>
          <p:cNvPr id="4" name="Content Placeholder 3"/>
          <p:cNvSpPr>
            <a:spLocks noGrp="1"/>
          </p:cNvSpPr>
          <p:nvPr>
            <p:ph sz="quarter" idx="1"/>
          </p:nvPr>
        </p:nvSpPr>
        <p:spPr/>
        <p:txBody>
          <a:bodyPr>
            <a:normAutofit/>
          </a:bodyPr>
          <a:lstStyle/>
          <a:p>
            <a:pPr marL="274320" lvl="1">
              <a:buClr>
                <a:schemeClr val="accent1"/>
              </a:buClr>
              <a:buSzPct val="85000"/>
              <a:buFont typeface="Wingdings 2"/>
              <a:buChar char=""/>
            </a:pPr>
            <a:r>
              <a:rPr lang="en-US" sz="2400" dirty="0" smtClean="0"/>
              <a:t>The pass-through entity must evaluate each subrecipient’s risk of noncompliance with </a:t>
            </a:r>
            <a:r>
              <a:rPr lang="en-US" sz="2400" dirty="0"/>
              <a:t>Federal statutes</a:t>
            </a:r>
            <a:r>
              <a:rPr lang="en-US" sz="2400" dirty="0" smtClean="0"/>
              <a:t>, regulations</a:t>
            </a:r>
            <a:r>
              <a:rPr lang="en-US" sz="2400" dirty="0"/>
              <a:t>, and the terms </a:t>
            </a:r>
            <a:r>
              <a:rPr lang="en-US" sz="2400" dirty="0" smtClean="0"/>
              <a:t>and conditions </a:t>
            </a:r>
            <a:r>
              <a:rPr lang="en-US" sz="2400" dirty="0"/>
              <a:t>of the </a:t>
            </a:r>
            <a:r>
              <a:rPr lang="en-US" sz="2400" dirty="0" err="1"/>
              <a:t>subaward</a:t>
            </a:r>
            <a:r>
              <a:rPr lang="en-US" sz="2400" dirty="0"/>
              <a:t> </a:t>
            </a:r>
            <a:r>
              <a:rPr lang="en-US" sz="2400" u="sng" dirty="0" smtClean="0"/>
              <a:t>for the purpose of determining </a:t>
            </a:r>
            <a:r>
              <a:rPr lang="en-US" sz="2400" dirty="0" smtClean="0"/>
              <a:t>appropriate subrecipient monitoring, which may include </a:t>
            </a:r>
            <a:r>
              <a:rPr lang="en-US" sz="2400" dirty="0"/>
              <a:t>consideration of </a:t>
            </a:r>
            <a:r>
              <a:rPr lang="en-US" sz="2400" dirty="0" smtClean="0"/>
              <a:t>factors </a:t>
            </a:r>
            <a:r>
              <a:rPr lang="en-US" sz="2400" dirty="0"/>
              <a:t>such </a:t>
            </a:r>
            <a:r>
              <a:rPr lang="en-US" sz="2400" dirty="0" smtClean="0"/>
              <a:t>as </a:t>
            </a:r>
            <a:r>
              <a:rPr lang="en-US" sz="2400" dirty="0"/>
              <a:t>(200.331(b</a:t>
            </a:r>
            <a:r>
              <a:rPr lang="en-US" sz="2400" dirty="0" smtClean="0"/>
              <a:t>)):</a:t>
            </a:r>
          </a:p>
          <a:p>
            <a:pPr marL="548640" lvl="2">
              <a:buClr>
                <a:schemeClr val="accent1"/>
              </a:buClr>
              <a:buSzPct val="85000"/>
              <a:buFont typeface="Wingdings 2"/>
              <a:buChar char=""/>
            </a:pPr>
            <a:r>
              <a:rPr lang="en-US" sz="2100" dirty="0" smtClean="0"/>
              <a:t>Prior </a:t>
            </a:r>
            <a:r>
              <a:rPr lang="en-US" sz="2100" dirty="0"/>
              <a:t>experience with same or similar </a:t>
            </a:r>
            <a:r>
              <a:rPr lang="en-US" sz="2100" dirty="0" err="1" smtClean="0"/>
              <a:t>subawards</a:t>
            </a:r>
            <a:r>
              <a:rPr lang="en-US" sz="2100" dirty="0" smtClean="0"/>
              <a:t> </a:t>
            </a:r>
          </a:p>
          <a:p>
            <a:pPr marL="548640" lvl="2">
              <a:buClr>
                <a:schemeClr val="accent1"/>
              </a:buClr>
              <a:buSzPct val="85000"/>
              <a:buFont typeface="Wingdings 2"/>
              <a:buChar char=""/>
            </a:pPr>
            <a:r>
              <a:rPr lang="en-US" sz="2100" dirty="0" smtClean="0"/>
              <a:t>Results </a:t>
            </a:r>
            <a:r>
              <a:rPr lang="en-US" sz="2100" dirty="0"/>
              <a:t>of previous </a:t>
            </a:r>
            <a:r>
              <a:rPr lang="en-US" sz="2100" dirty="0" smtClean="0"/>
              <a:t>audits</a:t>
            </a:r>
            <a:endParaRPr lang="en-US" sz="2100" dirty="0"/>
          </a:p>
          <a:p>
            <a:pPr marL="548640" lvl="2">
              <a:buClr>
                <a:schemeClr val="accent1"/>
              </a:buClr>
              <a:buSzPct val="85000"/>
              <a:buFont typeface="Wingdings 2"/>
              <a:buChar char=""/>
            </a:pPr>
            <a:r>
              <a:rPr lang="en-US" sz="2100" dirty="0" smtClean="0"/>
              <a:t>Whether </a:t>
            </a:r>
            <a:r>
              <a:rPr lang="en-US" sz="2100" dirty="0"/>
              <a:t>new or substantially changed personnel or </a:t>
            </a:r>
            <a:r>
              <a:rPr lang="en-US" sz="2100" dirty="0" smtClean="0"/>
              <a:t>systems</a:t>
            </a:r>
            <a:endParaRPr lang="en-US" sz="2100" dirty="0"/>
          </a:p>
          <a:p>
            <a:pPr marL="548640" lvl="2">
              <a:buClr>
                <a:schemeClr val="accent1"/>
              </a:buClr>
              <a:buSzPct val="85000"/>
              <a:buFont typeface="Wingdings 2"/>
              <a:buChar char=""/>
            </a:pPr>
            <a:r>
              <a:rPr lang="en-US" sz="2100" dirty="0" smtClean="0"/>
              <a:t>Extent </a:t>
            </a:r>
            <a:r>
              <a:rPr lang="en-US" sz="2100" dirty="0"/>
              <a:t>and results of Federal awarding agency </a:t>
            </a:r>
            <a:r>
              <a:rPr lang="en-US" sz="2100" dirty="0" smtClean="0"/>
              <a:t>moni</a:t>
            </a:r>
            <a:r>
              <a:rPr lang="en-US" dirty="0" smtClean="0"/>
              <a:t>toring</a:t>
            </a:r>
            <a:endParaRPr lang="en-US" dirty="0"/>
          </a:p>
        </p:txBody>
      </p:sp>
    </p:spTree>
    <p:extLst>
      <p:ext uri="{BB962C8B-B14F-4D97-AF65-F5344CB8AC3E}">
        <p14:creationId xmlns:p14="http://schemas.microsoft.com/office/powerpoint/2010/main" val="299068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Subpart </a:t>
            </a:r>
            <a:r>
              <a:rPr lang="en-US" dirty="0" smtClean="0"/>
              <a:t>A:  Acronyms </a:t>
            </a:r>
            <a:r>
              <a:rPr lang="en-US" dirty="0"/>
              <a:t>&amp; Definitions</a:t>
            </a:r>
          </a:p>
        </p:txBody>
      </p:sp>
      <p:sp>
        <p:nvSpPr>
          <p:cNvPr id="3" name="Content Placeholder 2"/>
          <p:cNvSpPr>
            <a:spLocks noGrp="1"/>
          </p:cNvSpPr>
          <p:nvPr>
            <p:ph sz="quarter" idx="1"/>
          </p:nvPr>
        </p:nvSpPr>
        <p:spPr>
          <a:xfrm>
            <a:off x="381000" y="1981200"/>
            <a:ext cx="8503920" cy="4572000"/>
          </a:xfrm>
        </p:spPr>
        <p:txBody>
          <a:bodyPr/>
          <a:lstStyle/>
          <a:p>
            <a:pPr>
              <a:buFont typeface="Wingdings 2" panose="05020102010507070707" pitchFamily="18" charset="2"/>
              <a:buChar char=""/>
            </a:pPr>
            <a:r>
              <a:rPr lang="en-US" dirty="0" smtClean="0"/>
              <a:t>200.0, </a:t>
            </a:r>
            <a:r>
              <a:rPr lang="en-US" dirty="0"/>
              <a:t>Acronyms</a:t>
            </a:r>
            <a:endParaRPr lang="en-US" dirty="0" smtClean="0"/>
          </a:p>
          <a:p>
            <a:pPr>
              <a:buFont typeface="Wingdings 2" panose="05020102010507070707" pitchFamily="18" charset="2"/>
              <a:buChar char=""/>
            </a:pPr>
            <a:r>
              <a:rPr lang="en-US" dirty="0" smtClean="0"/>
              <a:t>Acronyms </a:t>
            </a:r>
            <a:r>
              <a:rPr lang="en-US" dirty="0"/>
              <a:t>are at the </a:t>
            </a:r>
            <a:r>
              <a:rPr lang="en-US" dirty="0" smtClean="0"/>
              <a:t>beginning</a:t>
            </a:r>
          </a:p>
          <a:p>
            <a:pPr marL="0" indent="0">
              <a:buNone/>
            </a:pPr>
            <a:endParaRPr lang="en-US" dirty="0"/>
          </a:p>
          <a:p>
            <a:pPr>
              <a:buFont typeface="Wingdings 2" panose="05020102010507070707" pitchFamily="18" charset="2"/>
              <a:buChar char=""/>
            </a:pPr>
            <a:r>
              <a:rPr lang="en-US" dirty="0" smtClean="0"/>
              <a:t>200.1 – 200.99, Definitions</a:t>
            </a:r>
          </a:p>
          <a:p>
            <a:pPr>
              <a:buFont typeface="Wingdings 2" panose="05020102010507070707" pitchFamily="18" charset="2"/>
              <a:buChar char=""/>
            </a:pPr>
            <a:r>
              <a:rPr lang="en-US" dirty="0" smtClean="0"/>
              <a:t>The 99 definitions </a:t>
            </a:r>
            <a:r>
              <a:rPr lang="en-US" dirty="0"/>
              <a:t>are in separate sections (and therefore are listed in the index)</a:t>
            </a:r>
          </a:p>
          <a:p>
            <a:pPr>
              <a:buFont typeface="Wingdings 2" panose="05020102010507070707" pitchFamily="18" charset="2"/>
              <a:buChar char=""/>
            </a:pPr>
            <a:r>
              <a:rPr lang="en-US" dirty="0" smtClean="0"/>
              <a:t>Terms </a:t>
            </a:r>
            <a:r>
              <a:rPr lang="en-US" dirty="0"/>
              <a:t>are broad to encompass all requirements (administrative, cost principles, audit) and all types of entities receiving Federal awards</a:t>
            </a:r>
          </a:p>
          <a:p>
            <a:pPr>
              <a:buFont typeface="Wingdings 2" panose="05020102010507070707" pitchFamily="18" charset="2"/>
              <a:buChar char=""/>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a:t>
            </a:fld>
            <a:endParaRPr lang="en-US"/>
          </a:p>
        </p:txBody>
      </p:sp>
    </p:spTree>
    <p:extLst>
      <p:ext uri="{BB962C8B-B14F-4D97-AF65-F5344CB8AC3E}">
        <p14:creationId xmlns:p14="http://schemas.microsoft.com/office/powerpoint/2010/main" val="41997894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Subrecipients Monitoring </a:t>
            </a:r>
            <a:r>
              <a:rPr lang="en-US" dirty="0" smtClean="0"/>
              <a:t>Procedures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50</a:t>
            </a:fld>
            <a:endParaRPr lang="en-US"/>
          </a:p>
        </p:txBody>
      </p:sp>
      <p:sp>
        <p:nvSpPr>
          <p:cNvPr id="4" name="Content Placeholder 3"/>
          <p:cNvSpPr>
            <a:spLocks noGrp="1"/>
          </p:cNvSpPr>
          <p:nvPr>
            <p:ph sz="quarter" idx="1"/>
          </p:nvPr>
        </p:nvSpPr>
        <p:spPr>
          <a:xfrm>
            <a:off x="304800" y="1752600"/>
            <a:ext cx="8503920" cy="4572000"/>
          </a:xfrm>
        </p:spPr>
        <p:txBody>
          <a:bodyPr/>
          <a:lstStyle/>
          <a:p>
            <a:r>
              <a:rPr lang="en-US" dirty="0" smtClean="0"/>
              <a:t>When monitoring of subrecipients, the pass-through </a:t>
            </a:r>
            <a:r>
              <a:rPr lang="en-US" dirty="0"/>
              <a:t>entity</a:t>
            </a:r>
            <a:r>
              <a:rPr lang="en-US" dirty="0" smtClean="0"/>
              <a:t> must (</a:t>
            </a:r>
            <a:r>
              <a:rPr lang="en-US" dirty="0"/>
              <a:t>200.331(d</a:t>
            </a:r>
            <a:r>
              <a:rPr lang="en-US" dirty="0" smtClean="0"/>
              <a:t>)):</a:t>
            </a:r>
          </a:p>
          <a:p>
            <a:pPr lvl="1"/>
            <a:r>
              <a:rPr lang="en-US" dirty="0" smtClean="0"/>
              <a:t>Review </a:t>
            </a:r>
            <a:r>
              <a:rPr lang="en-US" dirty="0"/>
              <a:t>reports required by the pass-through </a:t>
            </a:r>
            <a:r>
              <a:rPr lang="en-US" dirty="0" smtClean="0"/>
              <a:t>entity</a:t>
            </a:r>
            <a:endParaRPr lang="en-US" dirty="0"/>
          </a:p>
          <a:p>
            <a:pPr lvl="1"/>
            <a:r>
              <a:rPr lang="en-US" dirty="0"/>
              <a:t>Follow-up to ensure subrecipient takes appropriate action on all </a:t>
            </a:r>
            <a:r>
              <a:rPr lang="en-US" dirty="0" smtClean="0"/>
              <a:t>deficiencies pertaining to the </a:t>
            </a:r>
            <a:r>
              <a:rPr lang="en-US" dirty="0" err="1" smtClean="0"/>
              <a:t>subaward</a:t>
            </a:r>
            <a:r>
              <a:rPr lang="en-US" dirty="0" smtClean="0"/>
              <a:t> from the pass-through entity identified through audits, on-site reviews, and other means</a:t>
            </a:r>
          </a:p>
          <a:p>
            <a:pPr lvl="1"/>
            <a:r>
              <a:rPr lang="en-US" dirty="0" smtClean="0"/>
              <a:t>Issue </a:t>
            </a:r>
            <a:r>
              <a:rPr lang="en-US" dirty="0"/>
              <a:t>a management decision for audit findings pertaining to </a:t>
            </a:r>
            <a:r>
              <a:rPr lang="en-US" dirty="0" err="1" smtClean="0"/>
              <a:t>subawards</a:t>
            </a:r>
            <a:r>
              <a:rPr lang="en-US" dirty="0" smtClean="0"/>
              <a:t> </a:t>
            </a:r>
            <a:r>
              <a:rPr lang="en-US" dirty="0"/>
              <a:t>made by the pass-through </a:t>
            </a:r>
            <a:r>
              <a:rPr lang="en-US" dirty="0" smtClean="0"/>
              <a:t>entity</a:t>
            </a:r>
          </a:p>
          <a:p>
            <a:r>
              <a:rPr lang="en-US" dirty="0" smtClean="0"/>
              <a:t>Not new requirement – taken from A-133</a:t>
            </a:r>
            <a:endParaRPr lang="en-US" dirty="0"/>
          </a:p>
          <a:p>
            <a:endParaRPr lang="en-US" dirty="0"/>
          </a:p>
        </p:txBody>
      </p:sp>
    </p:spTree>
    <p:extLst>
      <p:ext uri="{BB962C8B-B14F-4D97-AF65-F5344CB8AC3E}">
        <p14:creationId xmlns:p14="http://schemas.microsoft.com/office/powerpoint/2010/main" val="40514122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a:t>
            </a:r>
            <a:r>
              <a:rPr lang="en-US" dirty="0" smtClean="0"/>
              <a:t>Subrecipient </a:t>
            </a:r>
            <a:r>
              <a:rPr lang="en-US" dirty="0"/>
              <a:t>Monitoring </a:t>
            </a:r>
            <a:r>
              <a:rPr lang="en-US" dirty="0" smtClean="0"/>
              <a:t>Tools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51</a:t>
            </a:fld>
            <a:endParaRPr lang="en-US"/>
          </a:p>
        </p:txBody>
      </p:sp>
      <p:sp>
        <p:nvSpPr>
          <p:cNvPr id="4" name="Content Placeholder 3"/>
          <p:cNvSpPr>
            <a:spLocks noGrp="1"/>
          </p:cNvSpPr>
          <p:nvPr>
            <p:ph sz="quarter" idx="1"/>
          </p:nvPr>
        </p:nvSpPr>
        <p:spPr/>
        <p:txBody>
          <a:bodyPr>
            <a:normAutofit lnSpcReduction="10000"/>
          </a:bodyPr>
          <a:lstStyle/>
          <a:p>
            <a:r>
              <a:rPr lang="en-US" dirty="0"/>
              <a:t>Following tools may be </a:t>
            </a:r>
            <a:r>
              <a:rPr lang="en-US" dirty="0" smtClean="0"/>
              <a:t>useful, </a:t>
            </a:r>
            <a:r>
              <a:rPr lang="en-US" dirty="0"/>
              <a:t>depending </a:t>
            </a:r>
            <a:r>
              <a:rPr lang="en-US" dirty="0" smtClean="0"/>
              <a:t>upon the risk assessment </a:t>
            </a:r>
            <a:r>
              <a:rPr lang="en-US" dirty="0"/>
              <a:t>(200.331(e))</a:t>
            </a:r>
          </a:p>
          <a:p>
            <a:pPr lvl="1"/>
            <a:r>
              <a:rPr lang="en-US" dirty="0"/>
              <a:t>Providing subrecipient training and technical </a:t>
            </a:r>
            <a:r>
              <a:rPr lang="en-US" dirty="0" smtClean="0"/>
              <a:t>assistance</a:t>
            </a:r>
            <a:endParaRPr lang="en-US" dirty="0"/>
          </a:p>
          <a:p>
            <a:pPr lvl="1"/>
            <a:r>
              <a:rPr lang="en-US" dirty="0"/>
              <a:t>Performing on-site </a:t>
            </a:r>
            <a:r>
              <a:rPr lang="en-US" dirty="0" smtClean="0"/>
              <a:t>reviews</a:t>
            </a:r>
            <a:endParaRPr lang="en-US" dirty="0"/>
          </a:p>
          <a:p>
            <a:pPr lvl="1"/>
            <a:r>
              <a:rPr lang="en-US" dirty="0"/>
              <a:t>Arranging for agreed-upon-procedures engagements under </a:t>
            </a:r>
            <a:r>
              <a:rPr lang="en-US" dirty="0" smtClean="0"/>
              <a:t>200.425, Audit services [in Cost Principles]</a:t>
            </a:r>
            <a:endParaRPr lang="en-US" dirty="0"/>
          </a:p>
          <a:p>
            <a:r>
              <a:rPr lang="en-US" dirty="0"/>
              <a:t>No listed tool is required nor is the list of tools all </a:t>
            </a:r>
            <a:r>
              <a:rPr lang="en-US" dirty="0" smtClean="0"/>
              <a:t>inclusive</a:t>
            </a:r>
            <a:endParaRPr lang="en-US" dirty="0"/>
          </a:p>
          <a:p>
            <a:r>
              <a:rPr lang="en-US" dirty="0"/>
              <a:t>Determination on which tools is a matter of judgment </a:t>
            </a:r>
            <a:r>
              <a:rPr lang="en-US" dirty="0" smtClean="0"/>
              <a:t>for the pass-through entity based </a:t>
            </a:r>
            <a:r>
              <a:rPr lang="en-US" dirty="0"/>
              <a:t>upon </a:t>
            </a:r>
            <a:r>
              <a:rPr lang="en-US" dirty="0" smtClean="0"/>
              <a:t>its assessment of risk</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423366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Subrecipients:  Fixed Amount </a:t>
            </a:r>
            <a:r>
              <a:rPr lang="en-US" dirty="0" err="1" smtClean="0"/>
              <a:t>Subawards</a:t>
            </a:r>
            <a:endParaRPr lang="en-US" dirty="0"/>
          </a:p>
        </p:txBody>
      </p:sp>
      <p:sp>
        <p:nvSpPr>
          <p:cNvPr id="3" name="Content Placeholder 2"/>
          <p:cNvSpPr>
            <a:spLocks noGrp="1"/>
          </p:cNvSpPr>
          <p:nvPr>
            <p:ph sz="quarter" idx="1"/>
          </p:nvPr>
        </p:nvSpPr>
        <p:spPr/>
        <p:txBody>
          <a:bodyPr/>
          <a:lstStyle/>
          <a:p>
            <a:r>
              <a:rPr lang="en-US" dirty="0" smtClean="0"/>
              <a:t>200.332, Fixed amount </a:t>
            </a:r>
            <a:r>
              <a:rPr lang="en-US" dirty="0" err="1" smtClean="0"/>
              <a:t>subawards</a:t>
            </a:r>
            <a:endParaRPr lang="en-US" dirty="0" smtClean="0"/>
          </a:p>
          <a:p>
            <a:pPr marL="0" indent="0">
              <a:buNone/>
            </a:pPr>
            <a:endParaRPr lang="en-US" dirty="0" smtClean="0"/>
          </a:p>
          <a:p>
            <a:pPr lvl="1"/>
            <a:r>
              <a:rPr lang="en-US" dirty="0"/>
              <a:t>P</a:t>
            </a:r>
            <a:r>
              <a:rPr lang="en-US" dirty="0" smtClean="0"/>
              <a:t>ermits a non-Federal entity to make </a:t>
            </a:r>
            <a:r>
              <a:rPr lang="en-US" dirty="0" err="1" smtClean="0"/>
              <a:t>subwards</a:t>
            </a:r>
            <a:r>
              <a:rPr lang="en-US" dirty="0" smtClean="0"/>
              <a:t> based on fixed amounts (in accordance with 200.201) not exceeding the Simplified Acquisition Threshold (currently $150,000)</a:t>
            </a:r>
          </a:p>
          <a:p>
            <a:pPr lvl="1"/>
            <a:endParaRPr lang="en-US" dirty="0" smtClean="0"/>
          </a:p>
          <a:p>
            <a:pPr lvl="1"/>
            <a:r>
              <a:rPr lang="en-US" dirty="0" smtClean="0"/>
              <a:t>The prior written approval of the Federal awarding agency is required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52</a:t>
            </a:fld>
            <a:endParaRPr lang="en-US"/>
          </a:p>
        </p:txBody>
      </p:sp>
    </p:spTree>
    <p:extLst>
      <p:ext uri="{BB962C8B-B14F-4D97-AF65-F5344CB8AC3E}">
        <p14:creationId xmlns:p14="http://schemas.microsoft.com/office/powerpoint/2010/main" val="22337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Retention Requirements for Records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53</a:t>
            </a:fld>
            <a:endParaRPr lang="en-US"/>
          </a:p>
        </p:txBody>
      </p:sp>
      <p:sp>
        <p:nvSpPr>
          <p:cNvPr id="4" name="Content Placeholder 3"/>
          <p:cNvSpPr>
            <a:spLocks noGrp="1"/>
          </p:cNvSpPr>
          <p:nvPr>
            <p:ph sz="quarter" idx="1"/>
          </p:nvPr>
        </p:nvSpPr>
        <p:spPr/>
        <p:txBody>
          <a:bodyPr>
            <a:normAutofit/>
          </a:bodyPr>
          <a:lstStyle/>
          <a:p>
            <a:r>
              <a:rPr lang="en-US" sz="2400" dirty="0" smtClean="0"/>
              <a:t>200.333, Retention requirements for records:</a:t>
            </a:r>
          </a:p>
          <a:p>
            <a:pPr lvl="1"/>
            <a:r>
              <a:rPr lang="en-US" dirty="0" smtClean="0"/>
              <a:t>Retains the record retention period of three years from the date of submission of the final expenditure report</a:t>
            </a:r>
          </a:p>
          <a:p>
            <a:pPr lvl="1"/>
            <a:r>
              <a:rPr lang="en-US" dirty="0" smtClean="0"/>
              <a:t>For Federal awards that are renewed quarterly or annually, from the date of the submission of the quarterly or annual financial report</a:t>
            </a:r>
          </a:p>
          <a:p>
            <a:pPr lvl="1"/>
            <a:r>
              <a:rPr lang="en-US" dirty="0" smtClean="0"/>
              <a:t>Supplements to the listing of exceptions from standard record retention</a:t>
            </a:r>
            <a:r>
              <a:rPr lang="en-US" sz="1900" dirty="0" smtClean="0"/>
              <a:t>:</a:t>
            </a:r>
          </a:p>
          <a:p>
            <a:pPr lvl="2"/>
            <a:r>
              <a:rPr lang="en-US" sz="1800" dirty="0" smtClean="0"/>
              <a:t>When the non-Federal entity is notified in writing by the Federal awarding agency, cognizant agency for audit, cognizant agency for indirect costs, or pass-through entity; and </a:t>
            </a:r>
          </a:p>
          <a:p>
            <a:pPr lvl="2"/>
            <a:r>
              <a:rPr lang="en-US" sz="1800" dirty="0" smtClean="0"/>
              <a:t>Records for program income transactions after the period of performance</a:t>
            </a:r>
            <a:endParaRPr lang="en-US" sz="1800" dirty="0"/>
          </a:p>
        </p:txBody>
      </p:sp>
    </p:spTree>
    <p:extLst>
      <p:ext uri="{BB962C8B-B14F-4D97-AF65-F5344CB8AC3E}">
        <p14:creationId xmlns:p14="http://schemas.microsoft.com/office/powerpoint/2010/main" val="4206533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Autofit/>
          </a:bodyPr>
          <a:lstStyle/>
          <a:p>
            <a:r>
              <a:rPr lang="en-US" sz="3200" dirty="0"/>
              <a:t>Methods for collection, transmission and storage of </a:t>
            </a:r>
            <a:r>
              <a:rPr lang="en-US" sz="3200" dirty="0" smtClean="0"/>
              <a:t>information</a:t>
            </a:r>
            <a:endParaRPr lang="en-US" sz="3000" dirty="0"/>
          </a:p>
        </p:txBody>
      </p:sp>
      <p:sp>
        <p:nvSpPr>
          <p:cNvPr id="3" name="Slide Number Placeholder 2"/>
          <p:cNvSpPr>
            <a:spLocks noGrp="1"/>
          </p:cNvSpPr>
          <p:nvPr>
            <p:ph type="sldNum" sz="quarter" idx="12"/>
          </p:nvPr>
        </p:nvSpPr>
        <p:spPr/>
        <p:txBody>
          <a:bodyPr/>
          <a:lstStyle/>
          <a:p>
            <a:fld id="{D65136C6-32EF-4986-B035-254FDBC54756}" type="slidenum">
              <a:rPr lang="en-US" smtClean="0"/>
              <a:t>54</a:t>
            </a:fld>
            <a:endParaRPr lang="en-US"/>
          </a:p>
        </p:txBody>
      </p:sp>
      <p:sp>
        <p:nvSpPr>
          <p:cNvPr id="4" name="Content Placeholder 3"/>
          <p:cNvSpPr>
            <a:spLocks noGrp="1"/>
          </p:cNvSpPr>
          <p:nvPr>
            <p:ph sz="quarter" idx="1"/>
          </p:nvPr>
        </p:nvSpPr>
        <p:spPr>
          <a:xfrm>
            <a:off x="304800" y="1676400"/>
            <a:ext cx="8503920" cy="4572000"/>
          </a:xfrm>
        </p:spPr>
        <p:txBody>
          <a:bodyPr>
            <a:normAutofit lnSpcReduction="10000"/>
          </a:bodyPr>
          <a:lstStyle/>
          <a:p>
            <a:r>
              <a:rPr lang="en-US" sz="2400" dirty="0" smtClean="0"/>
              <a:t>200.335, Methods for collection, transmission and storage of information:</a:t>
            </a:r>
          </a:p>
          <a:p>
            <a:pPr lvl="1"/>
            <a:r>
              <a:rPr lang="en-US" dirty="0" smtClean="0"/>
              <a:t>In lieu of addressing the issue throughout the document, a new section was added to clearly articulate the treatment of electronic records</a:t>
            </a:r>
          </a:p>
          <a:p>
            <a:pPr lvl="1"/>
            <a:r>
              <a:rPr lang="en-US" dirty="0" smtClean="0"/>
              <a:t>Federal </a:t>
            </a:r>
            <a:r>
              <a:rPr lang="en-US" dirty="0"/>
              <a:t>awarding </a:t>
            </a:r>
            <a:r>
              <a:rPr lang="en-US" dirty="0" smtClean="0"/>
              <a:t>agencies </a:t>
            </a:r>
            <a:r>
              <a:rPr lang="en-US" dirty="0"/>
              <a:t>and the non-Federal </a:t>
            </a:r>
            <a:r>
              <a:rPr lang="en-US" dirty="0" smtClean="0"/>
              <a:t>entities </a:t>
            </a:r>
            <a:r>
              <a:rPr lang="en-US" dirty="0"/>
              <a:t>should, whenever </a:t>
            </a:r>
            <a:r>
              <a:rPr lang="en-US" dirty="0" smtClean="0"/>
              <a:t>practicable</a:t>
            </a:r>
            <a:r>
              <a:rPr lang="en-US" dirty="0"/>
              <a:t>, collect, transmit, and store Federal award-related information in open and machine readable </a:t>
            </a:r>
            <a:r>
              <a:rPr lang="en-US" dirty="0" smtClean="0"/>
              <a:t>formats</a:t>
            </a:r>
          </a:p>
          <a:p>
            <a:pPr lvl="1"/>
            <a:r>
              <a:rPr lang="en-US" dirty="0" smtClean="0"/>
              <a:t>Federal </a:t>
            </a:r>
            <a:r>
              <a:rPr lang="en-US" dirty="0"/>
              <a:t>awarding </a:t>
            </a:r>
            <a:r>
              <a:rPr lang="en-US" dirty="0" smtClean="0"/>
              <a:t>agencies </a:t>
            </a:r>
            <a:r>
              <a:rPr lang="en-US" dirty="0"/>
              <a:t>or pass-through </a:t>
            </a:r>
            <a:r>
              <a:rPr lang="en-US" dirty="0" smtClean="0"/>
              <a:t>entities </a:t>
            </a:r>
            <a:r>
              <a:rPr lang="en-US" dirty="0"/>
              <a:t>must always provide or accept paper versions of Federal award-related information to and from the non-Federal entity upon </a:t>
            </a:r>
            <a:r>
              <a:rPr lang="en-US" dirty="0" smtClean="0"/>
              <a:t>request</a:t>
            </a:r>
          </a:p>
        </p:txBody>
      </p:sp>
    </p:spTree>
    <p:extLst>
      <p:ext uri="{BB962C8B-B14F-4D97-AF65-F5344CB8AC3E}">
        <p14:creationId xmlns:p14="http://schemas.microsoft.com/office/powerpoint/2010/main" val="1942371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a:bodyPr>
          <a:lstStyle/>
          <a:p>
            <a:r>
              <a:rPr lang="en-US" sz="3200" dirty="0"/>
              <a:t>Methods for collection, transmission and storage of </a:t>
            </a:r>
            <a:r>
              <a:rPr lang="en-US" sz="3200" dirty="0" smtClean="0"/>
              <a:t>information (Cont’d)</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a:p>
        </p:txBody>
      </p:sp>
      <p:sp>
        <p:nvSpPr>
          <p:cNvPr id="4" name="Content Placeholder 3"/>
          <p:cNvSpPr>
            <a:spLocks noGrp="1"/>
          </p:cNvSpPr>
          <p:nvPr>
            <p:ph sz="quarter" idx="1"/>
          </p:nvPr>
        </p:nvSpPr>
        <p:spPr>
          <a:xfrm>
            <a:off x="381000" y="1752600"/>
            <a:ext cx="8503920" cy="4572000"/>
          </a:xfrm>
        </p:spPr>
        <p:txBody>
          <a:bodyPr>
            <a:normAutofit/>
          </a:bodyPr>
          <a:lstStyle/>
          <a:p>
            <a:pPr marL="463550" lvl="1" indent="-463550" defTabSz="865754">
              <a:defRPr/>
            </a:pPr>
            <a:r>
              <a:rPr lang="en-US" dirty="0"/>
              <a:t>When original records are electronic and cannot be altered, there is no need to </a:t>
            </a:r>
            <a:r>
              <a:rPr lang="en-US" dirty="0" smtClean="0"/>
              <a:t>create </a:t>
            </a:r>
            <a:r>
              <a:rPr lang="en-US" dirty="0"/>
              <a:t>and retain paper copies. </a:t>
            </a:r>
          </a:p>
          <a:p>
            <a:pPr marL="463550" lvl="1" indent="-463550" defTabSz="865754">
              <a:defRPr/>
            </a:pPr>
            <a:endParaRPr lang="en-US" dirty="0" smtClean="0"/>
          </a:p>
          <a:p>
            <a:pPr marL="463550" lvl="1" indent="-463550" defTabSz="865754">
              <a:defRPr/>
            </a:pPr>
            <a:r>
              <a:rPr lang="en-US" dirty="0" smtClean="0"/>
              <a:t>When </a:t>
            </a:r>
            <a:r>
              <a:rPr lang="en-US" dirty="0"/>
              <a:t>original records are paper, electronic versions may be substituted through the use of duplication or other forms of electronic media provided that they are subject to periodic quality control reviews, provide reasonable safeguards against alteration, and remain readable.</a:t>
            </a:r>
          </a:p>
          <a:p>
            <a:pPr marL="463550" indent="-463550"/>
            <a:endParaRPr lang="en-US" sz="2200" dirty="0"/>
          </a:p>
          <a:p>
            <a:endParaRPr lang="en-US" sz="2200" dirty="0"/>
          </a:p>
        </p:txBody>
      </p:sp>
    </p:spTree>
    <p:extLst>
      <p:ext uri="{BB962C8B-B14F-4D97-AF65-F5344CB8AC3E}">
        <p14:creationId xmlns:p14="http://schemas.microsoft.com/office/powerpoint/2010/main" val="55666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normAutofit/>
          </a:bodyPr>
          <a:lstStyle/>
          <a:p>
            <a:r>
              <a:rPr lang="en-US" dirty="0" smtClean="0"/>
              <a:t>Remedies for noncompliance are covered in 200.338 through 200.342 </a:t>
            </a:r>
          </a:p>
          <a:p>
            <a:pPr marL="0" indent="0">
              <a:buNone/>
            </a:pPr>
            <a:endParaRPr lang="en-US" dirty="0" smtClean="0"/>
          </a:p>
          <a:p>
            <a:r>
              <a:rPr lang="en-US" dirty="0" smtClean="0"/>
              <a:t>The sections are generally substantively the same as superseded circulars, with some modifications</a:t>
            </a:r>
          </a:p>
          <a:p>
            <a:pPr marL="0" indent="0">
              <a:buNone/>
            </a:pPr>
            <a:endParaRPr lang="en-US" dirty="0" smtClean="0"/>
          </a:p>
          <a:p>
            <a:r>
              <a:rPr lang="en-US" dirty="0" smtClean="0"/>
              <a:t>The sections cover actions that may be taken by the pass-through entity, not just by the Federal awarding agency</a:t>
            </a:r>
          </a:p>
          <a:p>
            <a:pPr marL="0" indent="0">
              <a:buNone/>
            </a:pPr>
            <a:endParaRPr lang="en-US" dirty="0" smtClean="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56</a:t>
            </a:fld>
            <a:endParaRPr lang="en-US"/>
          </a:p>
        </p:txBody>
      </p:sp>
    </p:spTree>
    <p:extLst>
      <p:ext uri="{BB962C8B-B14F-4D97-AF65-F5344CB8AC3E}">
        <p14:creationId xmlns:p14="http://schemas.microsoft.com/office/powerpoint/2010/main" val="502704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lstStyle/>
          <a:p>
            <a:r>
              <a:rPr lang="en-US" dirty="0" smtClean="0"/>
              <a:t>200.338, Remedies for noncompliance</a:t>
            </a:r>
          </a:p>
          <a:p>
            <a:pPr lvl="1"/>
            <a:r>
              <a:rPr lang="en-US" dirty="0" smtClean="0"/>
              <a:t>Permits </a:t>
            </a:r>
            <a:r>
              <a:rPr lang="en-US" dirty="0"/>
              <a:t>the Federal awarding agency (or pass-through entity) to try to remedy noncompliance through additional conditions on the Federal award (or </a:t>
            </a:r>
            <a:r>
              <a:rPr lang="en-US" dirty="0" err="1"/>
              <a:t>subaward</a:t>
            </a:r>
            <a:r>
              <a:rPr lang="en-US" dirty="0"/>
              <a:t>)</a:t>
            </a:r>
          </a:p>
          <a:p>
            <a:pPr lvl="1"/>
            <a:endParaRPr lang="en-US" dirty="0" smtClean="0"/>
          </a:p>
          <a:p>
            <a:pPr lvl="1"/>
            <a:r>
              <a:rPr lang="en-US" dirty="0" smtClean="0"/>
              <a:t>Expressly references suspension and debarment proceedings and cross-references the government-wide regulation at 2 CFR Part 180</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57</a:t>
            </a:fld>
            <a:endParaRPr lang="en-US"/>
          </a:p>
        </p:txBody>
      </p:sp>
    </p:spTree>
    <p:extLst>
      <p:ext uri="{BB962C8B-B14F-4D97-AF65-F5344CB8AC3E}">
        <p14:creationId xmlns:p14="http://schemas.microsoft.com/office/powerpoint/2010/main" val="41651722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 Termination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200.339, Termination, comprehensively addresses termination</a:t>
            </a:r>
          </a:p>
          <a:p>
            <a:r>
              <a:rPr lang="en-US" dirty="0"/>
              <a:t>The Federal award may </a:t>
            </a:r>
            <a:r>
              <a:rPr lang="en-US" dirty="0" smtClean="0"/>
              <a:t>be terminated </a:t>
            </a:r>
            <a:r>
              <a:rPr lang="en-US" u="sng" dirty="0" smtClean="0"/>
              <a:t>by </a:t>
            </a:r>
            <a:r>
              <a:rPr lang="en-US" u="sng" dirty="0"/>
              <a:t>the Federal awarding agency </a:t>
            </a:r>
            <a:r>
              <a:rPr lang="en-US" u="sng" dirty="0" smtClean="0"/>
              <a:t>(or </a:t>
            </a:r>
            <a:r>
              <a:rPr lang="en-US" u="sng" dirty="0"/>
              <a:t>pass-through </a:t>
            </a:r>
            <a:r>
              <a:rPr lang="en-US" u="sng" dirty="0" smtClean="0"/>
              <a:t>entity) </a:t>
            </a:r>
            <a:r>
              <a:rPr lang="en-US" dirty="0"/>
              <a:t>in whole or in </a:t>
            </a:r>
            <a:r>
              <a:rPr lang="en-US" dirty="0" smtClean="0"/>
              <a:t>part:</a:t>
            </a:r>
          </a:p>
          <a:p>
            <a:pPr lvl="1"/>
            <a:r>
              <a:rPr lang="en-US" dirty="0" smtClean="0"/>
              <a:t>(1) For failure of the non-Federal entity </a:t>
            </a:r>
            <a:r>
              <a:rPr lang="en-US" dirty="0"/>
              <a:t>to comply with the </a:t>
            </a:r>
            <a:r>
              <a:rPr lang="en-US" dirty="0" smtClean="0"/>
              <a:t>terms and </a:t>
            </a:r>
            <a:r>
              <a:rPr lang="en-US" dirty="0"/>
              <a:t>conditions of </a:t>
            </a:r>
            <a:r>
              <a:rPr lang="en-US" dirty="0" smtClean="0"/>
              <a:t>the </a:t>
            </a:r>
            <a:r>
              <a:rPr lang="en-US" dirty="0"/>
              <a:t>Federal </a:t>
            </a:r>
            <a:r>
              <a:rPr lang="en-US" dirty="0" smtClean="0"/>
              <a:t>award </a:t>
            </a:r>
          </a:p>
          <a:p>
            <a:pPr lvl="1"/>
            <a:r>
              <a:rPr lang="en-US" dirty="0" smtClean="0"/>
              <a:t>(2) for cause [NEW]</a:t>
            </a:r>
            <a:endParaRPr lang="en-US" dirty="0"/>
          </a:p>
          <a:p>
            <a:pPr lvl="1"/>
            <a:r>
              <a:rPr lang="en-US" dirty="0" smtClean="0"/>
              <a:t>(3) with </a:t>
            </a:r>
            <a:r>
              <a:rPr lang="en-US" dirty="0"/>
              <a:t>the consent </a:t>
            </a:r>
            <a:r>
              <a:rPr lang="en-US" dirty="0" smtClean="0"/>
              <a:t>of the </a:t>
            </a:r>
            <a:r>
              <a:rPr lang="en-US" dirty="0"/>
              <a:t>non-Federal </a:t>
            </a:r>
            <a:r>
              <a:rPr lang="en-US" dirty="0" smtClean="0"/>
              <a:t>entity (the </a:t>
            </a:r>
            <a:r>
              <a:rPr lang="en-US" dirty="0"/>
              <a:t>two parties must agree upon </a:t>
            </a:r>
            <a:r>
              <a:rPr lang="en-US" dirty="0" smtClean="0"/>
              <a:t>the termination </a:t>
            </a:r>
            <a:r>
              <a:rPr lang="en-US" dirty="0"/>
              <a:t>conditions, including </a:t>
            </a:r>
            <a:r>
              <a:rPr lang="en-US" dirty="0" smtClean="0"/>
              <a:t>the effective </a:t>
            </a:r>
            <a:r>
              <a:rPr lang="en-US" dirty="0"/>
              <a:t>date and, in the case of </a:t>
            </a:r>
            <a:r>
              <a:rPr lang="en-US" dirty="0" smtClean="0"/>
              <a:t>partial termination</a:t>
            </a:r>
            <a:r>
              <a:rPr lang="en-US" dirty="0"/>
              <a:t>, the portion to </a:t>
            </a:r>
            <a:r>
              <a:rPr lang="en-US" dirty="0" smtClean="0"/>
              <a:t>be terminated)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58</a:t>
            </a:fld>
            <a:endParaRPr lang="en-US"/>
          </a:p>
        </p:txBody>
      </p:sp>
    </p:spTree>
    <p:extLst>
      <p:ext uri="{BB962C8B-B14F-4D97-AF65-F5344CB8AC3E}">
        <p14:creationId xmlns:p14="http://schemas.microsoft.com/office/powerpoint/2010/main" val="41644569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 Termination</a:t>
            </a:r>
          </a:p>
        </p:txBody>
      </p:sp>
      <p:sp>
        <p:nvSpPr>
          <p:cNvPr id="3" name="Content Placeholder 2"/>
          <p:cNvSpPr>
            <a:spLocks noGrp="1"/>
          </p:cNvSpPr>
          <p:nvPr>
            <p:ph sz="quarter" idx="1"/>
          </p:nvPr>
        </p:nvSpPr>
        <p:spPr>
          <a:xfrm>
            <a:off x="304800" y="1676400"/>
            <a:ext cx="8503920" cy="4572000"/>
          </a:xfrm>
        </p:spPr>
        <p:txBody>
          <a:bodyPr>
            <a:normAutofit fontScale="92500"/>
          </a:bodyPr>
          <a:lstStyle/>
          <a:p>
            <a:r>
              <a:rPr lang="en-US" dirty="0"/>
              <a:t>The Federal award may be terminated </a:t>
            </a:r>
            <a:r>
              <a:rPr lang="en-US" u="sng" dirty="0"/>
              <a:t>by </a:t>
            </a:r>
            <a:r>
              <a:rPr lang="en-US" u="sng" dirty="0" smtClean="0"/>
              <a:t>the </a:t>
            </a:r>
            <a:r>
              <a:rPr lang="en-US" u="sng" dirty="0"/>
              <a:t>non-Federal entity</a:t>
            </a:r>
            <a:r>
              <a:rPr lang="en-US" dirty="0"/>
              <a:t> </a:t>
            </a:r>
            <a:r>
              <a:rPr lang="en-US" dirty="0" smtClean="0"/>
              <a:t>by </a:t>
            </a:r>
            <a:r>
              <a:rPr lang="en-US" dirty="0"/>
              <a:t>sending to the Federal awarding agency </a:t>
            </a:r>
            <a:r>
              <a:rPr lang="en-US" dirty="0" smtClean="0"/>
              <a:t>(or </a:t>
            </a:r>
            <a:r>
              <a:rPr lang="en-US" dirty="0"/>
              <a:t>pass-through </a:t>
            </a:r>
            <a:r>
              <a:rPr lang="en-US" dirty="0" smtClean="0"/>
              <a:t>entity) </a:t>
            </a:r>
            <a:r>
              <a:rPr lang="en-US" dirty="0"/>
              <a:t>written notification setting forth the reasons for termination, the effective date</a:t>
            </a:r>
            <a:r>
              <a:rPr lang="en-US" dirty="0" smtClean="0"/>
              <a:t>, and</a:t>
            </a:r>
            <a:r>
              <a:rPr lang="en-US" dirty="0"/>
              <a:t>, in the case of partial termination</a:t>
            </a:r>
            <a:r>
              <a:rPr lang="en-US" dirty="0" smtClean="0"/>
              <a:t>, the </a:t>
            </a:r>
            <a:r>
              <a:rPr lang="en-US" dirty="0"/>
              <a:t>portion to be terminated</a:t>
            </a:r>
            <a:r>
              <a:rPr lang="en-US" dirty="0" smtClean="0"/>
              <a:t>.</a:t>
            </a:r>
          </a:p>
          <a:p>
            <a:pPr marL="0" indent="0">
              <a:buNone/>
            </a:pPr>
            <a:endParaRPr lang="en-US" dirty="0"/>
          </a:p>
          <a:p>
            <a:r>
              <a:rPr lang="en-US" dirty="0" smtClean="0"/>
              <a:t>When the Federal award is terminated, the Federal awarding agency (or pass-through entity) and the non-Federal entity remain responsible for closeout, post-closeout adjustments and continuing responsibilities</a:t>
            </a:r>
          </a:p>
        </p:txBody>
      </p:sp>
      <p:sp>
        <p:nvSpPr>
          <p:cNvPr id="4" name="Slide Number Placeholder 3"/>
          <p:cNvSpPr>
            <a:spLocks noGrp="1"/>
          </p:cNvSpPr>
          <p:nvPr>
            <p:ph type="sldNum" sz="quarter" idx="12"/>
          </p:nvPr>
        </p:nvSpPr>
        <p:spPr/>
        <p:txBody>
          <a:bodyPr/>
          <a:lstStyle/>
          <a:p>
            <a:fld id="{D65136C6-32EF-4986-B035-254FDBC54756}" type="slidenum">
              <a:rPr lang="en-US" smtClean="0"/>
              <a:t>59</a:t>
            </a:fld>
            <a:endParaRPr lang="en-US"/>
          </a:p>
        </p:txBody>
      </p:sp>
    </p:spTree>
    <p:extLst>
      <p:ext uri="{BB962C8B-B14F-4D97-AF65-F5344CB8AC3E}">
        <p14:creationId xmlns:p14="http://schemas.microsoft.com/office/powerpoint/2010/main" val="2498277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200.38, </a:t>
            </a:r>
            <a:r>
              <a:rPr lang="en-US" b="1" dirty="0" smtClean="0"/>
              <a:t>Federal award </a:t>
            </a:r>
            <a:r>
              <a:rPr lang="en-US" dirty="0" smtClean="0"/>
              <a:t>(depending on the context, means the $ or the document)</a:t>
            </a:r>
          </a:p>
          <a:p>
            <a:r>
              <a:rPr lang="en-US" dirty="0" smtClean="0"/>
              <a:t>200.40,</a:t>
            </a:r>
            <a:r>
              <a:rPr lang="en-US" b="1" dirty="0" smtClean="0"/>
              <a:t> Federal financial assistance </a:t>
            </a:r>
            <a:r>
              <a:rPr lang="en-US" dirty="0" smtClean="0"/>
              <a:t>(no change in meaning from previous definitions for administrative requirements, cost principles, and audit requirements)</a:t>
            </a:r>
          </a:p>
          <a:p>
            <a:r>
              <a:rPr lang="en-US" dirty="0" smtClean="0"/>
              <a:t>200.69,</a:t>
            </a:r>
            <a:r>
              <a:rPr lang="en-US" b="1" dirty="0" smtClean="0"/>
              <a:t> Non-Federal entity </a:t>
            </a:r>
            <a:r>
              <a:rPr lang="en-US" dirty="0" smtClean="0"/>
              <a:t>(state, local government, Indian tribe, institution of higher education, or nonprofit that is the recipient or subrecipient)</a:t>
            </a:r>
          </a:p>
          <a:p>
            <a:r>
              <a:rPr lang="en-US" dirty="0" smtClean="0"/>
              <a:t>200.74,</a:t>
            </a:r>
            <a:r>
              <a:rPr lang="en-US" b="1" dirty="0" smtClean="0"/>
              <a:t> Pass-through entity </a:t>
            </a:r>
            <a:r>
              <a:rPr lang="en-US" dirty="0" smtClean="0"/>
              <a:t>(non-Federal entity that </a:t>
            </a:r>
            <a:r>
              <a:rPr lang="en-US" dirty="0" err="1" smtClean="0"/>
              <a:t>subawards</a:t>
            </a:r>
            <a:r>
              <a:rPr lang="en-US" dirty="0" smtClean="0"/>
              <a:t> to a subrecipient)</a:t>
            </a:r>
          </a:p>
          <a:p>
            <a:r>
              <a:rPr lang="en-US" dirty="0"/>
              <a:t>200.90, </a:t>
            </a:r>
            <a:r>
              <a:rPr lang="en-US" b="1" dirty="0"/>
              <a:t>State</a:t>
            </a:r>
            <a:r>
              <a:rPr lang="en-US" dirty="0"/>
              <a:t> no longer includes </a:t>
            </a:r>
            <a:r>
              <a:rPr lang="en-US" b="1" dirty="0"/>
              <a:t>Indian tribe </a:t>
            </a:r>
            <a:r>
              <a:rPr lang="en-US" dirty="0"/>
              <a:t>(200.54)</a:t>
            </a:r>
          </a:p>
          <a:p>
            <a:pPr lvl="1"/>
            <a:r>
              <a:rPr lang="en-US" dirty="0"/>
              <a:t>No effect on funding because eligible applicants are based on the Federal program, not Part 200</a:t>
            </a:r>
          </a:p>
          <a:p>
            <a:endParaRPr lang="en-US" dirty="0" smtClean="0"/>
          </a:p>
        </p:txBody>
      </p:sp>
      <p:sp>
        <p:nvSpPr>
          <p:cNvPr id="4" name="Slide Number Placeholder 3"/>
          <p:cNvSpPr>
            <a:spLocks noGrp="1"/>
          </p:cNvSpPr>
          <p:nvPr>
            <p:ph type="sldNum" sz="quarter" idx="12"/>
          </p:nvPr>
        </p:nvSpPr>
        <p:spPr/>
        <p:txBody>
          <a:bodyPr/>
          <a:lstStyle/>
          <a:p>
            <a:fld id="{D65136C6-32EF-4986-B035-254FDBC54756}" type="slidenum">
              <a:rPr lang="en-US" smtClean="0"/>
              <a:t>6</a:t>
            </a:fld>
            <a:endParaRPr lang="en-US"/>
          </a:p>
        </p:txBody>
      </p:sp>
    </p:spTree>
    <p:extLst>
      <p:ext uri="{BB962C8B-B14F-4D97-AF65-F5344CB8AC3E}">
        <p14:creationId xmlns:p14="http://schemas.microsoft.com/office/powerpoint/2010/main" val="26223472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Closeout</a:t>
            </a:r>
            <a:endParaRPr lang="en-US" dirty="0"/>
          </a:p>
        </p:txBody>
      </p:sp>
      <p:sp>
        <p:nvSpPr>
          <p:cNvPr id="3" name="Content Placeholder 2"/>
          <p:cNvSpPr>
            <a:spLocks noGrp="1"/>
          </p:cNvSpPr>
          <p:nvPr>
            <p:ph sz="quarter" idx="1"/>
          </p:nvPr>
        </p:nvSpPr>
        <p:spPr>
          <a:xfrm>
            <a:off x="304800" y="1600200"/>
            <a:ext cx="8503920" cy="4572000"/>
          </a:xfrm>
        </p:spPr>
        <p:txBody>
          <a:bodyPr/>
          <a:lstStyle/>
          <a:p>
            <a:r>
              <a:rPr lang="en-US" dirty="0" smtClean="0"/>
              <a:t>200.343, Closeout</a:t>
            </a:r>
          </a:p>
          <a:p>
            <a:r>
              <a:rPr lang="en-US" dirty="0" smtClean="0"/>
              <a:t> This section should be clearer because the timeframes are based on “period of performance” which must be stated in the Federal award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60</a:t>
            </a:fld>
            <a:endParaRPr lang="en-US"/>
          </a:p>
        </p:txBody>
      </p:sp>
    </p:spTree>
    <p:extLst>
      <p:ext uri="{BB962C8B-B14F-4D97-AF65-F5344CB8AC3E}">
        <p14:creationId xmlns:p14="http://schemas.microsoft.com/office/powerpoint/2010/main" val="6865748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fontScale="90000"/>
          </a:bodyPr>
          <a:lstStyle/>
          <a:p>
            <a:r>
              <a:rPr lang="en-US" dirty="0" smtClean="0"/>
              <a:t/>
            </a:r>
            <a:br>
              <a:rPr lang="en-US" dirty="0" smtClean="0"/>
            </a:br>
            <a:r>
              <a:rPr lang="en-US" dirty="0"/>
              <a:t/>
            </a:r>
            <a:br>
              <a:rPr lang="en-US" dirty="0"/>
            </a:br>
            <a:r>
              <a:rPr lang="en-US" dirty="0" smtClean="0"/>
              <a:t>Post-Closeout </a:t>
            </a:r>
            <a:r>
              <a:rPr lang="en-US" dirty="0"/>
              <a:t>Adjustments </a:t>
            </a:r>
            <a:r>
              <a:rPr lang="en-US" dirty="0" smtClean="0"/>
              <a:t>and </a:t>
            </a:r>
            <a:br>
              <a:rPr lang="en-US" dirty="0" smtClean="0"/>
            </a:br>
            <a:r>
              <a:rPr lang="en-US" dirty="0" smtClean="0"/>
              <a:t>Collection of Amounts Due</a:t>
            </a:r>
            <a:endParaRPr lang="en-US" dirty="0"/>
          </a:p>
        </p:txBody>
      </p:sp>
      <p:sp>
        <p:nvSpPr>
          <p:cNvPr id="3" name="Content Placeholder 2"/>
          <p:cNvSpPr>
            <a:spLocks noGrp="1"/>
          </p:cNvSpPr>
          <p:nvPr>
            <p:ph sz="quarter" idx="1"/>
          </p:nvPr>
        </p:nvSpPr>
        <p:spPr>
          <a:xfrm>
            <a:off x="304800" y="1676400"/>
            <a:ext cx="8503920" cy="4572000"/>
          </a:xfrm>
        </p:spPr>
        <p:txBody>
          <a:bodyPr/>
          <a:lstStyle/>
          <a:p>
            <a:r>
              <a:rPr lang="en-US" dirty="0" smtClean="0"/>
              <a:t>200.344, Post-closeout adjustments and continuing responsibilities</a:t>
            </a:r>
          </a:p>
          <a:p>
            <a:r>
              <a:rPr lang="en-US" dirty="0" smtClean="0"/>
              <a:t>The</a:t>
            </a:r>
            <a:r>
              <a:rPr lang="en-US" u="sng" dirty="0" smtClean="0"/>
              <a:t> adjustment </a:t>
            </a:r>
            <a:r>
              <a:rPr lang="en-US" dirty="0" smtClean="0"/>
              <a:t>to the Federal award amount based </a:t>
            </a:r>
            <a:r>
              <a:rPr lang="en-US" dirty="0"/>
              <a:t>on an audit or other review after </a:t>
            </a:r>
            <a:r>
              <a:rPr lang="en-US" dirty="0" smtClean="0"/>
              <a:t>closeout must be made within the record retention period</a:t>
            </a:r>
          </a:p>
          <a:p>
            <a:r>
              <a:rPr lang="en-US" dirty="0" smtClean="0"/>
              <a:t>200.345, Collection of amounts due</a:t>
            </a:r>
          </a:p>
          <a:p>
            <a:r>
              <a:rPr lang="en-US" dirty="0" smtClean="0"/>
              <a:t>The </a:t>
            </a:r>
            <a:r>
              <a:rPr lang="en-US" u="sng" dirty="0" smtClean="0"/>
              <a:t>collection</a:t>
            </a:r>
            <a:r>
              <a:rPr lang="en-US" dirty="0" smtClean="0"/>
              <a:t> may happen after the record retention period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61</a:t>
            </a:fld>
            <a:endParaRPr lang="en-US"/>
          </a:p>
        </p:txBody>
      </p:sp>
    </p:spTree>
    <p:extLst>
      <p:ext uri="{BB962C8B-B14F-4D97-AF65-F5344CB8AC3E}">
        <p14:creationId xmlns:p14="http://schemas.microsoft.com/office/powerpoint/2010/main" val="28001942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Administrative Requirements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solidFill>
                  <a:srgbClr val="FF0000"/>
                </a:solidFill>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website, </a:t>
            </a:r>
            <a:r>
              <a:rPr lang="en-US" sz="3600" dirty="0" smtClean="0">
                <a:hlinkClick r:id="rId4"/>
              </a:rPr>
              <a:t>https</a:t>
            </a:r>
            <a:r>
              <a:rPr lang="en-US" sz="3600" dirty="0">
                <a:hlinkClick r:id="rId4"/>
              </a:rPr>
              <a:t>://cfo.gov/cofar</a:t>
            </a:r>
            <a:r>
              <a:rPr lang="en-US" sz="3600" dirty="0" smtClean="0">
                <a:hlinkClick r:id="rId4"/>
              </a:rPr>
              <a:t>/</a:t>
            </a:r>
            <a:r>
              <a:rPr lang="en-US" sz="3600" dirty="0" smtClean="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62</a:t>
            </a:fld>
            <a:endParaRPr lang="en-US"/>
          </a:p>
        </p:txBody>
      </p:sp>
    </p:spTree>
    <p:extLst>
      <p:ext uri="{BB962C8B-B14F-4D97-AF65-F5344CB8AC3E}">
        <p14:creationId xmlns:p14="http://schemas.microsoft.com/office/powerpoint/2010/main" val="1066805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Subrecipient and Contractor</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7</a:t>
            </a:fld>
            <a:endParaRPr lang="en-US"/>
          </a:p>
        </p:txBody>
      </p:sp>
      <p:sp>
        <p:nvSpPr>
          <p:cNvPr id="4" name="Content Placeholder 3"/>
          <p:cNvSpPr>
            <a:spLocks noGrp="1"/>
          </p:cNvSpPr>
          <p:nvPr>
            <p:ph sz="quarter" idx="1"/>
          </p:nvPr>
        </p:nvSpPr>
        <p:spPr/>
        <p:txBody>
          <a:bodyPr>
            <a:normAutofit/>
          </a:bodyPr>
          <a:lstStyle/>
          <a:p>
            <a:r>
              <a:rPr lang="en-US" dirty="0" smtClean="0"/>
              <a:t>200.93</a:t>
            </a:r>
            <a:r>
              <a:rPr lang="en-US" dirty="0"/>
              <a:t>,</a:t>
            </a:r>
            <a:r>
              <a:rPr lang="en-US" b="1" dirty="0"/>
              <a:t> </a:t>
            </a:r>
            <a:r>
              <a:rPr lang="en-US" b="1" dirty="0" smtClean="0"/>
              <a:t>Subrecipient</a:t>
            </a:r>
          </a:p>
          <a:p>
            <a:r>
              <a:rPr lang="en-US" i="1" dirty="0"/>
              <a:t>Subrecipient </a:t>
            </a:r>
            <a:r>
              <a:rPr lang="en-US" dirty="0"/>
              <a:t>means a </a:t>
            </a:r>
            <a:r>
              <a:rPr lang="en-US" dirty="0" smtClean="0"/>
              <a:t>non-Federal entity </a:t>
            </a:r>
            <a:r>
              <a:rPr lang="en-US" dirty="0"/>
              <a:t>that receives a </a:t>
            </a:r>
            <a:r>
              <a:rPr lang="en-US" dirty="0" err="1"/>
              <a:t>subaward</a:t>
            </a:r>
            <a:r>
              <a:rPr lang="en-US" dirty="0"/>
              <a:t> from </a:t>
            </a:r>
            <a:r>
              <a:rPr lang="en-US" dirty="0" smtClean="0"/>
              <a:t>a pass-through </a:t>
            </a:r>
            <a:r>
              <a:rPr lang="en-US" dirty="0"/>
              <a:t>entity to carry out part </a:t>
            </a:r>
            <a:r>
              <a:rPr lang="en-US" dirty="0" smtClean="0"/>
              <a:t>of a </a:t>
            </a:r>
            <a:r>
              <a:rPr lang="en-US" dirty="0"/>
              <a:t>Federal program</a:t>
            </a:r>
          </a:p>
          <a:p>
            <a:r>
              <a:rPr lang="en-US" dirty="0" smtClean="0"/>
              <a:t>200.23, </a:t>
            </a:r>
            <a:r>
              <a:rPr lang="en-US" b="1" dirty="0" smtClean="0"/>
              <a:t>Contractor </a:t>
            </a:r>
            <a:r>
              <a:rPr lang="en-US" dirty="0" smtClean="0"/>
              <a:t>is used rather than “vendor” (used in A-133)</a:t>
            </a:r>
          </a:p>
          <a:p>
            <a:r>
              <a:rPr lang="en-US" i="1" dirty="0"/>
              <a:t>Contractor </a:t>
            </a:r>
            <a:r>
              <a:rPr lang="en-US" dirty="0"/>
              <a:t>means an entity </a:t>
            </a:r>
            <a:r>
              <a:rPr lang="en-US" dirty="0" smtClean="0"/>
              <a:t>that receives </a:t>
            </a:r>
            <a:r>
              <a:rPr lang="en-US" dirty="0"/>
              <a:t>a contract as defined </a:t>
            </a:r>
            <a:r>
              <a:rPr lang="en-US" dirty="0" smtClean="0"/>
              <a:t>in </a:t>
            </a:r>
            <a:r>
              <a:rPr lang="en-US" dirty="0"/>
              <a:t>200.22 </a:t>
            </a:r>
            <a:r>
              <a:rPr lang="en-US" dirty="0" smtClean="0"/>
              <a:t>Contract</a:t>
            </a:r>
          </a:p>
          <a:p>
            <a:r>
              <a:rPr lang="en-US" dirty="0"/>
              <a:t>L</a:t>
            </a:r>
            <a:r>
              <a:rPr lang="en-US" dirty="0" smtClean="0"/>
              <a:t>ook at the nature of the relationship rather than what the agreement is called;  </a:t>
            </a:r>
            <a:r>
              <a:rPr lang="en-US" dirty="0"/>
              <a:t>See </a:t>
            </a:r>
            <a:r>
              <a:rPr lang="en-US" dirty="0" smtClean="0"/>
              <a:t>200.330 </a:t>
            </a:r>
            <a:endParaRPr lang="en-US" dirty="0"/>
          </a:p>
        </p:txBody>
      </p:sp>
    </p:spTree>
    <p:extLst>
      <p:ext uri="{BB962C8B-B14F-4D97-AF65-F5344CB8AC3E}">
        <p14:creationId xmlns:p14="http://schemas.microsoft.com/office/powerpoint/2010/main" val="139655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Subpart B: General Provisions</a:t>
            </a:r>
            <a:endParaRPr lang="en-US" dirty="0"/>
          </a:p>
        </p:txBody>
      </p:sp>
      <p:sp>
        <p:nvSpPr>
          <p:cNvPr id="3" name="Content Placeholder 2"/>
          <p:cNvSpPr>
            <a:spLocks noGrp="1"/>
          </p:cNvSpPr>
          <p:nvPr>
            <p:ph sz="quarter" idx="1"/>
          </p:nvPr>
        </p:nvSpPr>
        <p:spPr/>
        <p:txBody>
          <a:bodyPr>
            <a:normAutofit/>
          </a:bodyPr>
          <a:lstStyle/>
          <a:p>
            <a:r>
              <a:rPr lang="en-US" dirty="0" smtClean="0"/>
              <a:t>200.100, Purpose:  2 CFR Part 200 establishes uniform administrative requirements, cost principles, and audit requirements for all types of non-Federal entities</a:t>
            </a:r>
          </a:p>
          <a:p>
            <a:r>
              <a:rPr lang="en-US" dirty="0" smtClean="0"/>
              <a:t>Federal awarding agencies must not impose additional or inconsistent requirements, unless </a:t>
            </a:r>
          </a:p>
          <a:p>
            <a:pPr lvl="1"/>
            <a:r>
              <a:rPr lang="en-US" dirty="0" smtClean="0"/>
              <a:t>Requirement based on Federal statute, regulation, or Executive Order, </a:t>
            </a:r>
          </a:p>
          <a:p>
            <a:pPr lvl="1"/>
            <a:r>
              <a:rPr lang="en-US" dirty="0" smtClean="0"/>
              <a:t>OMB permits an exception in accordance with 200.102, or</a:t>
            </a:r>
          </a:p>
          <a:p>
            <a:pPr lvl="1"/>
            <a:r>
              <a:rPr lang="en-US" dirty="0" smtClean="0"/>
              <a:t>OMB approves information in the Federal award in accordance with 200.210</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8</a:t>
            </a:fld>
            <a:endParaRPr lang="en-US"/>
          </a:p>
        </p:txBody>
      </p:sp>
    </p:spTree>
    <p:extLst>
      <p:ext uri="{BB962C8B-B14F-4D97-AF65-F5344CB8AC3E}">
        <p14:creationId xmlns:p14="http://schemas.microsoft.com/office/powerpoint/2010/main" val="2257313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t>
            </a:r>
            <a:r>
              <a:rPr lang="en-US" dirty="0" err="1" smtClean="0"/>
              <a:t>vs</a:t>
            </a:r>
            <a:r>
              <a:rPr lang="en-US" dirty="0" smtClean="0"/>
              <a:t> “Must”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9</a:t>
            </a:fld>
            <a:endParaRPr lang="en-US"/>
          </a:p>
        </p:txBody>
      </p:sp>
      <p:sp>
        <p:nvSpPr>
          <p:cNvPr id="4" name="Content Placeholder 3"/>
          <p:cNvSpPr>
            <a:spLocks noGrp="1"/>
          </p:cNvSpPr>
          <p:nvPr>
            <p:ph sz="quarter" idx="1"/>
          </p:nvPr>
        </p:nvSpPr>
        <p:spPr/>
        <p:txBody>
          <a:bodyPr/>
          <a:lstStyle/>
          <a:p>
            <a:r>
              <a:rPr lang="en-US" dirty="0" smtClean="0"/>
              <a:t>Throughout, both “should” and “must” are used</a:t>
            </a:r>
          </a:p>
          <a:p>
            <a:pPr marL="0" indent="0">
              <a:buNone/>
            </a:pPr>
            <a:endParaRPr lang="en-US" dirty="0" smtClean="0"/>
          </a:p>
          <a:p>
            <a:r>
              <a:rPr lang="en-US" dirty="0" smtClean="0"/>
              <a:t>“Must” means “required”</a:t>
            </a:r>
          </a:p>
          <a:p>
            <a:pPr marL="0" indent="0">
              <a:buNone/>
            </a:pPr>
            <a:endParaRPr lang="en-US" dirty="0" smtClean="0"/>
          </a:p>
          <a:p>
            <a:r>
              <a:rPr lang="en-US" dirty="0" smtClean="0"/>
              <a:t>“Should” indicates best practices or recommended approach</a:t>
            </a:r>
          </a:p>
          <a:p>
            <a:endParaRPr lang="en-US" dirty="0"/>
          </a:p>
        </p:txBody>
      </p:sp>
    </p:spTree>
    <p:extLst>
      <p:ext uri="{BB962C8B-B14F-4D97-AF65-F5344CB8AC3E}">
        <p14:creationId xmlns:p14="http://schemas.microsoft.com/office/powerpoint/2010/main" val="109498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C0DAA85-47B0-462E-8112-877604E1460D}"/>
</file>

<file path=customXml/itemProps2.xml><?xml version="1.0" encoding="utf-8"?>
<ds:datastoreItem xmlns:ds="http://schemas.openxmlformats.org/officeDocument/2006/customXml" ds:itemID="{F9B4D25E-8ADD-4A75-9F57-E3986FC704FA}"/>
</file>

<file path=customXml/itemProps3.xml><?xml version="1.0" encoding="utf-8"?>
<ds:datastoreItem xmlns:ds="http://schemas.openxmlformats.org/officeDocument/2006/customXml" ds:itemID="{4B39FA0B-14DC-4CF0-B801-2F6ADBCB9EC2}"/>
</file>

<file path=docProps/app.xml><?xml version="1.0" encoding="utf-8"?>
<Properties xmlns="http://schemas.openxmlformats.org/officeDocument/2006/extended-properties" xmlns:vt="http://schemas.openxmlformats.org/officeDocument/2006/docPropsVTypes">
  <Template/>
  <TotalTime>5765</TotalTime>
  <Words>4615</Words>
  <Application>Microsoft Office PowerPoint</Application>
  <PresentationFormat>On-screen Show (4:3)</PresentationFormat>
  <Paragraphs>548</Paragraphs>
  <Slides>62</Slides>
  <Notes>58</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Civic</vt:lpstr>
      <vt:lpstr>Council on Financial Assistance Reform’s Uniform Guidance Training </vt:lpstr>
      <vt:lpstr>Administrative Requirements</vt:lpstr>
      <vt:lpstr>Administrative Requirements </vt:lpstr>
      <vt:lpstr>Reforms to Administrative Requirements (the Common Rule implementing Circular A-102); Circular A-110; and Circular A-89</vt:lpstr>
      <vt:lpstr>Subpart A:  Acronyms &amp; Definitions</vt:lpstr>
      <vt:lpstr>Key Definitions</vt:lpstr>
      <vt:lpstr>Definitions – Subrecipient and Contractor</vt:lpstr>
      <vt:lpstr>Subpart B: General Provisions</vt:lpstr>
      <vt:lpstr>“Should” vs “Must”</vt:lpstr>
      <vt:lpstr>Applicability</vt:lpstr>
      <vt:lpstr>Exceptions</vt:lpstr>
      <vt:lpstr>Implementation/Effective Date</vt:lpstr>
      <vt:lpstr>Conflict of Interest &amp; Mandatory Disclosures</vt:lpstr>
      <vt:lpstr>Subpart C: Pre-Federal Award Requirements and Contents of Federal Awards</vt:lpstr>
      <vt:lpstr>Use of Grant Agreements, Cooperative Agreements &amp; Contracts</vt:lpstr>
      <vt:lpstr>Notices of Funding Opportunities</vt:lpstr>
      <vt:lpstr>Notices of Funding Opportunities (Cont’d)</vt:lpstr>
      <vt:lpstr>Federal Agency Review of Merit</vt:lpstr>
      <vt:lpstr>Federal Agency Review of Risk</vt:lpstr>
      <vt:lpstr>Federal Agency Review of Risk (Cont’d)</vt:lpstr>
      <vt:lpstr>Standard Application Requirements</vt:lpstr>
      <vt:lpstr>Information Contained in a Federal Award</vt:lpstr>
      <vt:lpstr>Subpart D: Post Federal Award Requirements Standards for Financial and Program Management</vt:lpstr>
      <vt:lpstr>Performance Management</vt:lpstr>
      <vt:lpstr>Performance Management (Cont’d)</vt:lpstr>
      <vt:lpstr>Internal Controls</vt:lpstr>
      <vt:lpstr>Payments</vt:lpstr>
      <vt:lpstr>Cost Sharing or Matching</vt:lpstr>
      <vt:lpstr>Cost Sharing or Matching (Cont’d)</vt:lpstr>
      <vt:lpstr>Period of Performance</vt:lpstr>
      <vt:lpstr>Property Standards &amp; Equipment</vt:lpstr>
      <vt:lpstr>Supplies &amp; Intangible Property</vt:lpstr>
      <vt:lpstr>Procurement Standards</vt:lpstr>
      <vt:lpstr>General Procurement Requirements</vt:lpstr>
      <vt:lpstr>Procurement:  Standards of conduct</vt:lpstr>
      <vt:lpstr>Procurement:  Standards of conduct (Cont’d)</vt:lpstr>
      <vt:lpstr>Methods of Procurement</vt:lpstr>
      <vt:lpstr>Methods of Procurement (Cont’d)</vt:lpstr>
      <vt:lpstr>Pre-Procurement Review of Technical Specifications</vt:lpstr>
      <vt:lpstr>Pre-Procurement Review</vt:lpstr>
      <vt:lpstr>Pre-Procurement Review (Cont’d)</vt:lpstr>
      <vt:lpstr>Procurement Contract Provisions</vt:lpstr>
      <vt:lpstr>Financial Reporting</vt:lpstr>
      <vt:lpstr>Monitoring and Reporting Program Performance </vt:lpstr>
      <vt:lpstr>Reporting on Real Property </vt:lpstr>
      <vt:lpstr>Subrecipient Monitoring and Management </vt:lpstr>
      <vt:lpstr>Subrecipients Monitoring and Oversight  Requirements for Pass-through Entities</vt:lpstr>
      <vt:lpstr>Information Contained in a Subaward</vt:lpstr>
      <vt:lpstr>Evaluating Subrecipient Risk to Determine Appropriate Monitoring</vt:lpstr>
      <vt:lpstr>Required Subrecipients Monitoring Procedures</vt:lpstr>
      <vt:lpstr>Additional Subrecipient Monitoring Tools</vt:lpstr>
      <vt:lpstr>Subrecipients:  Fixed Amount Subawards</vt:lpstr>
      <vt:lpstr>Retention Requirements for Records</vt:lpstr>
      <vt:lpstr>Methods for collection, transmission and storage of information</vt:lpstr>
      <vt:lpstr>Methods for collection, transmission and storage of information (Cont’d)</vt:lpstr>
      <vt:lpstr>Remedies for Noncompliance</vt:lpstr>
      <vt:lpstr>Remedies for Noncompliance</vt:lpstr>
      <vt:lpstr>Remedies for Noncompliance: Termination</vt:lpstr>
      <vt:lpstr>Remedies for Noncompliance: Termination</vt:lpstr>
      <vt:lpstr>Closeout</vt:lpstr>
      <vt:lpstr>  Post-Closeout Adjustments and  Collection of Amounts Due</vt:lpstr>
      <vt:lpstr>Administrative Requirements</vt:lpstr>
    </vt:vector>
  </TitlesOfParts>
  <Company>OMB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Daniel Sharar</cp:lastModifiedBy>
  <cp:revision>216</cp:revision>
  <cp:lastPrinted>2014-01-27T12:42:16Z</cp:lastPrinted>
  <dcterms:created xsi:type="dcterms:W3CDTF">2014-01-06T16:59:18Z</dcterms:created>
  <dcterms:modified xsi:type="dcterms:W3CDTF">2014-11-20T20:51:55Z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0x0101005B2E27947FF31044AE7E2E8BF4706E67</vt:lpwstr>
  </property>
  <property fmtid="{D5CDD505-2E9C-101B-9397-08002B2CF9AE}" pid="4" name="Order">
    <vt:r8>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