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slideLayouts/slideLayout5.xml" ContentType="application/vnd.openxmlformats-officedocument.presentationml.slideLayout+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notesSlides/notesSlide37.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865" r:id="rId2"/>
    <p:sldId id="1011" r:id="rId3"/>
    <p:sldId id="1006" r:id="rId4"/>
    <p:sldId id="1009" r:id="rId5"/>
    <p:sldId id="1010" r:id="rId6"/>
    <p:sldId id="1005" r:id="rId7"/>
    <p:sldId id="970" r:id="rId8"/>
    <p:sldId id="971" r:id="rId9"/>
    <p:sldId id="972" r:id="rId10"/>
    <p:sldId id="973" r:id="rId11"/>
    <p:sldId id="974" r:id="rId12"/>
    <p:sldId id="975" r:id="rId13"/>
    <p:sldId id="976" r:id="rId14"/>
    <p:sldId id="977" r:id="rId15"/>
    <p:sldId id="978" r:id="rId16"/>
    <p:sldId id="979" r:id="rId17"/>
    <p:sldId id="980" r:id="rId18"/>
    <p:sldId id="981" r:id="rId19"/>
    <p:sldId id="982" r:id="rId20"/>
    <p:sldId id="983" r:id="rId21"/>
    <p:sldId id="984" r:id="rId22"/>
    <p:sldId id="985" r:id="rId23"/>
    <p:sldId id="986" r:id="rId24"/>
    <p:sldId id="987" r:id="rId25"/>
    <p:sldId id="988" r:id="rId26"/>
    <p:sldId id="989" r:id="rId27"/>
    <p:sldId id="1001" r:id="rId28"/>
    <p:sldId id="991" r:id="rId29"/>
    <p:sldId id="992" r:id="rId30"/>
    <p:sldId id="993" r:id="rId31"/>
    <p:sldId id="994" r:id="rId32"/>
    <p:sldId id="995" r:id="rId33"/>
    <p:sldId id="952" r:id="rId34"/>
    <p:sldId id="965" r:id="rId35"/>
    <p:sldId id="966" r:id="rId36"/>
    <p:sldId id="948" r:id="rId37"/>
    <p:sldId id="1000" r:id="rId38"/>
    <p:sldId id="613" r:id="rId39"/>
    <p:sldId id="954" r:id="rId40"/>
  </p:sldIdLst>
  <p:sldSz cx="9144000" cy="6858000" type="letter"/>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7049" autoAdjust="0"/>
  </p:normalViewPr>
  <p:slideViewPr>
    <p:cSldViewPr>
      <p:cViewPr varScale="1">
        <p:scale>
          <a:sx n="97" d="100"/>
          <a:sy n="97"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44"/>
    </p:cViewPr>
  </p:sorterViewPr>
  <p:notesViewPr>
    <p:cSldViewPr>
      <p:cViewPr varScale="1">
        <p:scale>
          <a:sx n="45" d="100"/>
          <a:sy n="45" d="100"/>
        </p:scale>
        <p:origin x="-2034"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lgn="r">
              <a:defRPr sz="1200">
                <a:cs typeface="+mn-cs"/>
              </a:defRPr>
            </a:lvl1pPr>
          </a:lstStyle>
          <a:p>
            <a:pPr>
              <a:defRPr/>
            </a:pPr>
            <a:fld id="{E21BAED7-8B9B-49A6-9728-CA4511A2B3A0}" type="datetime1">
              <a:rPr lang="en-US"/>
              <a:pPr>
                <a:defRPr/>
              </a:pPr>
              <a:t>11/2/2016</a:t>
            </a:fld>
            <a:endParaRPr lang="en-US"/>
          </a:p>
        </p:txBody>
      </p:sp>
      <p:sp>
        <p:nvSpPr>
          <p:cNvPr id="4100"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defRPr sz="1200">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lgn="r">
              <a:defRPr sz="1200">
                <a:cs typeface="+mn-cs"/>
              </a:defRPr>
            </a:lvl1pPr>
          </a:lstStyle>
          <a:p>
            <a:pPr>
              <a:defRPr/>
            </a:pPr>
            <a:fld id="{0EFBBEFC-39D6-4D9B-AA81-843042AB2E3E}" type="slidenum">
              <a:rPr lang="en-US"/>
              <a:pPr>
                <a:defRPr/>
              </a:pPr>
              <a:t>‹#›</a:t>
            </a:fld>
            <a:endParaRPr lang="en-US"/>
          </a:p>
        </p:txBody>
      </p:sp>
    </p:spTree>
    <p:extLst>
      <p:ext uri="{BB962C8B-B14F-4D97-AF65-F5344CB8AC3E}">
        <p14:creationId xmlns:p14="http://schemas.microsoft.com/office/powerpoint/2010/main" val="189437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defRPr sz="1200">
                <a:cs typeface="+mn-cs"/>
              </a:defRPr>
            </a:lvl1pPr>
          </a:lstStyle>
          <a:p>
            <a:pPr>
              <a:defRPr/>
            </a:pPr>
            <a:endParaRPr lang="en-US"/>
          </a:p>
        </p:txBody>
      </p:sp>
      <p:sp>
        <p:nvSpPr>
          <p:cNvPr id="6147"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lgn="r">
              <a:defRPr sz="1200">
                <a:cs typeface="+mn-cs"/>
              </a:defRPr>
            </a:lvl1pPr>
          </a:lstStyle>
          <a:p>
            <a:pPr>
              <a:defRPr/>
            </a:pPr>
            <a:fld id="{ED8C89A4-ED47-4909-8229-F8579B84FE16}" type="datetime1">
              <a:rPr lang="en-US"/>
              <a:pPr>
                <a:defRPr/>
              </a:pPr>
              <a:t>11/2/2016</a:t>
            </a:fld>
            <a:endParaRPr lang="en-US"/>
          </a:p>
        </p:txBody>
      </p:sp>
      <p:sp>
        <p:nvSpPr>
          <p:cNvPr id="39940" name="Rectangle 4"/>
          <p:cNvSpPr>
            <a:spLocks noGrp="1" noRot="1" noChangeAspect="1" noChangeArrowheads="1" noTextEdit="1"/>
          </p:cNvSpPr>
          <p:nvPr>
            <p:ph type="sldImg" idx="2"/>
          </p:nvPr>
        </p:nvSpPr>
        <p:spPr bwMode="auto">
          <a:xfrm>
            <a:off x="561975" y="687388"/>
            <a:ext cx="5899150" cy="4424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233787" y="5266573"/>
            <a:ext cx="6555529" cy="3509989"/>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defRPr sz="120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lgn="r">
              <a:defRPr sz="1200">
                <a:cs typeface="+mn-cs"/>
              </a:defRPr>
            </a:lvl1pPr>
          </a:lstStyle>
          <a:p>
            <a:pPr>
              <a:defRPr/>
            </a:pPr>
            <a:fld id="{7A6E7FB3-812E-4C3A-AF8C-398C3E18D75E}" type="slidenum">
              <a:rPr lang="en-US"/>
              <a:pPr>
                <a:defRPr/>
              </a:pPr>
              <a:t>‹#›</a:t>
            </a:fld>
            <a:endParaRPr lang="en-US"/>
          </a:p>
        </p:txBody>
      </p:sp>
    </p:spTree>
    <p:extLst>
      <p:ext uri="{BB962C8B-B14F-4D97-AF65-F5344CB8AC3E}">
        <p14:creationId xmlns:p14="http://schemas.microsoft.com/office/powerpoint/2010/main" val="3350167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563563" y="687388"/>
            <a:ext cx="5899150" cy="4424362"/>
          </a:xfrm>
          <a:ln/>
        </p:spPr>
      </p:sp>
      <p:sp>
        <p:nvSpPr>
          <p:cNvPr id="40963" name="Rectangle 3"/>
          <p:cNvSpPr>
            <a:spLocks noGrp="1" noChangeArrowheads="1"/>
          </p:cNvSpPr>
          <p:nvPr>
            <p:ph type="body" idx="1"/>
          </p:nvPr>
        </p:nvSpPr>
        <p:spPr>
          <a:xfrm>
            <a:off x="233787" y="5264983"/>
            <a:ext cx="6555529" cy="3509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471" lvl="1"/>
            <a:endParaRPr lang="en-US" altLang="en-US" dirty="0" smtClean="0"/>
          </a:p>
        </p:txBody>
      </p:sp>
    </p:spTree>
    <p:extLst>
      <p:ext uri="{BB962C8B-B14F-4D97-AF65-F5344CB8AC3E}">
        <p14:creationId xmlns:p14="http://schemas.microsoft.com/office/powerpoint/2010/main" val="194553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10</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29325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11</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7657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12</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4249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13</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2997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14</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74013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15</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9549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16</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1518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17</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9288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18</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0571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19</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024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930650" y="8763000"/>
            <a:ext cx="3008313" cy="461963"/>
          </a:xfrm>
          <a:prstGeom prst="rect">
            <a:avLst/>
          </a:prstGeom>
          <a:noFill/>
          <a:ln w="9525">
            <a:noFill/>
            <a:miter lim="800000"/>
            <a:headEnd/>
            <a:tailEnd/>
          </a:ln>
        </p:spPr>
        <p:txBody>
          <a:bodyPr anchor="b"/>
          <a:lstStyle/>
          <a:p>
            <a:pPr algn="r"/>
            <a:fld id="{823EA389-C6B9-4458-90D7-F977497EA8DE}" type="slidenum">
              <a:rPr lang="en-US" sz="1200"/>
              <a:pPr algn="r"/>
              <a:t>2</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025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20</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3130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21</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1063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22</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3677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23</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3005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24</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4135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25</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3102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26</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6908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27</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01050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28</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7036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29</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8691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FDDF49D-E4C0-4E1B-86EB-3D38FABC0C74}" type="slidenum">
              <a:rPr lang="en-US" altLang="en-US">
                <a:latin typeface="Times New Roman" panose="02020603050405020304" pitchFamily="18" charset="0"/>
              </a:rPr>
              <a:pPr eaLnBrk="1" hangingPunct="1">
                <a:spcBef>
                  <a:spcPct val="0"/>
                </a:spcBef>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08441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30</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8979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31</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128952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32</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28919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9308A2F-8D89-4750-808A-F83537BCB1F0}" type="slidenum">
              <a:rPr lang="en-US" altLang="en-US">
                <a:latin typeface="Times New Roman" pitchFamily="18" charset="0"/>
              </a:rPr>
              <a:pPr algn="r" eaLnBrk="1" hangingPunct="1">
                <a:spcBef>
                  <a:spcPct val="0"/>
                </a:spcBef>
              </a:pPr>
              <a:t>33</a:t>
            </a:fld>
            <a:endParaRPr lang="en-US" altLang="en-US">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40730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ED901ED-06B0-4E59-8386-A6FC2BF1BCFC}" type="slidenum">
              <a:rPr lang="en-US" altLang="en-US">
                <a:latin typeface="Times New Roman" pitchFamily="18" charset="0"/>
              </a:rPr>
              <a:pPr algn="r" eaLnBrk="1" hangingPunct="1">
                <a:spcBef>
                  <a:spcPct val="0"/>
                </a:spcBef>
              </a:pPr>
              <a:t>34</a:t>
            </a:fld>
            <a:endParaRPr lang="en-US" altLang="en-US">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399050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EDC2E9-3762-4260-89E2-6FC88157D80E}" type="slidenum">
              <a:rPr lang="en-US" altLang="en-US">
                <a:latin typeface="Times New Roman" pitchFamily="18" charset="0"/>
              </a:rPr>
              <a:pPr algn="r" eaLnBrk="1" hangingPunct="1">
                <a:spcBef>
                  <a:spcPct val="0"/>
                </a:spcBef>
              </a:pPr>
              <a:t>35</a:t>
            </a:fld>
            <a:endParaRPr lang="en-US" alt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43949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122E80-F391-4765-8A35-0FCA6CB4F9EC}" type="slidenum">
              <a:rPr lang="en-US" altLang="en-US">
                <a:latin typeface="Times New Roman" pitchFamily="18" charset="0"/>
              </a:rPr>
              <a:pPr algn="r" eaLnBrk="1" hangingPunct="1">
                <a:spcBef>
                  <a:spcPct val="0"/>
                </a:spcBef>
              </a:pPr>
              <a:t>36</a:t>
            </a:fld>
            <a:endParaRPr lang="en-US" alt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28283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37</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4580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4064" indent="-286179" eaLnBrk="0" hangingPunct="0">
              <a:defRPr sz="2400">
                <a:solidFill>
                  <a:schemeClr val="tx1"/>
                </a:solidFill>
                <a:latin typeface="Times New Roman" pitchFamily="18" charset="0"/>
              </a:defRPr>
            </a:lvl2pPr>
            <a:lvl3pPr marL="1144715" indent="-228943" eaLnBrk="0" hangingPunct="0">
              <a:defRPr sz="2400">
                <a:solidFill>
                  <a:schemeClr val="tx1"/>
                </a:solidFill>
                <a:latin typeface="Times New Roman" pitchFamily="18" charset="0"/>
              </a:defRPr>
            </a:lvl3pPr>
            <a:lvl4pPr marL="1602600" indent="-228943" eaLnBrk="0" hangingPunct="0">
              <a:defRPr sz="2400">
                <a:solidFill>
                  <a:schemeClr val="tx1"/>
                </a:solidFill>
                <a:latin typeface="Times New Roman" pitchFamily="18" charset="0"/>
              </a:defRPr>
            </a:lvl4pPr>
            <a:lvl5pPr marL="2060486" indent="-228943" eaLnBrk="0" hangingPunct="0">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F9E2787-A890-4B7E-92C7-E9735D8046F9}" type="slidenum">
              <a:rPr lang="en-US" altLang="en-US" sz="1200"/>
              <a:pPr eaLnBrk="1" hangingPunct="1">
                <a:defRPr/>
              </a:pPr>
              <a:t>38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47733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8" rIns="92357" bIns="46178"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BA1323E-CB7D-4A3C-8DA6-F68D30615584}" type="slidenum">
              <a:rPr lang="en-US" altLang="en-US">
                <a:latin typeface="Times New Roman" pitchFamily="18" charset="0"/>
              </a:rPr>
              <a:pPr algn="r" eaLnBrk="1" hangingPunct="1">
                <a:spcBef>
                  <a:spcPct val="0"/>
                </a:spcBef>
              </a:pPr>
              <a:t>39</a:t>
            </a:fld>
            <a:endParaRPr lang="en-US" altLang="en-US">
              <a:latin typeface="Times New Roman" pitchFamily="18" charset="0"/>
            </a:endParaRPr>
          </a:p>
        </p:txBody>
      </p:sp>
      <p:sp>
        <p:nvSpPr>
          <p:cNvPr id="77827" name="Rectangle 2"/>
          <p:cNvSpPr>
            <a:spLocks noGrp="1" noRot="1" noChangeAspect="1" noChangeArrowheads="1" noTextEdit="1"/>
          </p:cNvSpPr>
          <p:nvPr>
            <p:ph type="sldImg"/>
          </p:nvPr>
        </p:nvSpPr>
        <p:spPr>
          <a:xfrm>
            <a:off x="563563" y="687388"/>
            <a:ext cx="5899150" cy="4424362"/>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8" rIns="92357" bIns="46178"/>
          <a:lstStyle/>
          <a:p>
            <a:endParaRPr lang="en-US" altLang="en-US" dirty="0" smtClean="0"/>
          </a:p>
        </p:txBody>
      </p:sp>
    </p:spTree>
    <p:extLst>
      <p:ext uri="{BB962C8B-B14F-4D97-AF65-F5344CB8AC3E}">
        <p14:creationId xmlns:p14="http://schemas.microsoft.com/office/powerpoint/2010/main" val="150230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E96D20-1B84-49D7-9491-C78A8B944CAC}" type="slidenum">
              <a:rPr lang="en-US" altLang="en-US">
                <a:latin typeface="Times New Roman" panose="02020603050405020304" pitchFamily="18" charset="0"/>
              </a:rPr>
              <a:pPr eaLnBrk="1" hangingPunct="1">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2134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E96D20-1B84-49D7-9491-C78A8B944CAC}" type="slidenum">
              <a:rPr lang="en-US" altLang="en-US">
                <a:latin typeface="Times New Roman" panose="02020603050405020304" pitchFamily="18" charset="0"/>
              </a:rPr>
              <a:pPr eaLnBrk="1" hangingPunct="1">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2636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18822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669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8</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8422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4" tIns="46182" rIns="92364" bIns="4618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7A71C-AB26-45CB-A674-0546340B7AB5}" type="slidenum">
              <a:rPr lang="en-US" altLang="en-US">
                <a:latin typeface="Times New Roman" pitchFamily="18" charset="0"/>
              </a:rPr>
              <a:pPr algn="r" eaLnBrk="1" hangingPunct="1">
                <a:spcBef>
                  <a:spcPct val="0"/>
                </a:spcBef>
              </a:pPr>
              <a:t>9</a:t>
            </a:fld>
            <a:endParaRPr lang="en-US"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69320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6226A3-570E-4E06-AB2D-A1B3BFF67713}" type="slidenum">
              <a:rPr lang="en-US"/>
              <a:pPr>
                <a:defRPr/>
              </a:pPr>
              <a:t>‹#›</a:t>
            </a:fld>
            <a:endParaRPr lang="en-US"/>
          </a:p>
        </p:txBody>
      </p:sp>
    </p:spTree>
    <p:extLst>
      <p:ext uri="{BB962C8B-B14F-4D97-AF65-F5344CB8AC3E}">
        <p14:creationId xmlns:p14="http://schemas.microsoft.com/office/powerpoint/2010/main" val="348716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228600"/>
            <a:ext cx="2724150" cy="694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8020050" cy="694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5DF76-C106-4B6E-934D-D8A90C0FE7B6}" type="slidenum">
              <a:rPr lang="en-US"/>
              <a:pPr>
                <a:defRPr/>
              </a:pPr>
              <a:t>‹#›</a:t>
            </a:fld>
            <a:endParaRPr lang="en-US"/>
          </a:p>
        </p:txBody>
      </p:sp>
    </p:spTree>
    <p:extLst>
      <p:ext uri="{BB962C8B-B14F-4D97-AF65-F5344CB8AC3E}">
        <p14:creationId xmlns:p14="http://schemas.microsoft.com/office/powerpoint/2010/main" val="36841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0" y="228600"/>
            <a:ext cx="9334500" cy="960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5253038" cy="534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8838" y="1828800"/>
            <a:ext cx="5253037" cy="534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353D3B-E253-4DED-8368-205FBF0CFA01}" type="slidenum">
              <a:rPr lang="en-US"/>
              <a:pPr>
                <a:defRPr/>
              </a:pPr>
              <a:t>‹#›</a:t>
            </a:fld>
            <a:endParaRPr lang="en-US"/>
          </a:p>
        </p:txBody>
      </p:sp>
    </p:spTree>
    <p:extLst>
      <p:ext uri="{BB962C8B-B14F-4D97-AF65-F5344CB8AC3E}">
        <p14:creationId xmlns:p14="http://schemas.microsoft.com/office/powerpoint/2010/main" val="144030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9F6BBD-F3C9-46B7-8F08-A46A8E441F23}" type="slidenum">
              <a:rPr lang="en-US"/>
              <a:pPr>
                <a:defRPr/>
              </a:pPr>
              <a:t>‹#›</a:t>
            </a:fld>
            <a:endParaRPr lang="en-US"/>
          </a:p>
        </p:txBody>
      </p:sp>
    </p:spTree>
    <p:extLst>
      <p:ext uri="{BB962C8B-B14F-4D97-AF65-F5344CB8AC3E}">
        <p14:creationId xmlns:p14="http://schemas.microsoft.com/office/powerpoint/2010/main" val="272658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3288" y="5287963"/>
            <a:ext cx="9715500"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3288" y="3487738"/>
            <a:ext cx="9715500"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80760-31F0-4E7E-BD44-F21A20B4797A}" type="slidenum">
              <a:rPr lang="en-US"/>
              <a:pPr>
                <a:defRPr/>
              </a:pPr>
              <a:t>‹#›</a:t>
            </a:fld>
            <a:endParaRPr lang="en-US"/>
          </a:p>
        </p:txBody>
      </p:sp>
    </p:spTree>
    <p:extLst>
      <p:ext uri="{BB962C8B-B14F-4D97-AF65-F5344CB8AC3E}">
        <p14:creationId xmlns:p14="http://schemas.microsoft.com/office/powerpoint/2010/main" val="2995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5253038"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8838" y="1828800"/>
            <a:ext cx="5253037"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4017C-8E48-45C1-A908-9A012061B409}" type="slidenum">
              <a:rPr lang="en-US"/>
              <a:pPr>
                <a:defRPr/>
              </a:pPr>
              <a:t>‹#›</a:t>
            </a:fld>
            <a:endParaRPr lang="en-US"/>
          </a:p>
        </p:txBody>
      </p:sp>
    </p:spTree>
    <p:extLst>
      <p:ext uri="{BB962C8B-B14F-4D97-AF65-F5344CB8AC3E}">
        <p14:creationId xmlns:p14="http://schemas.microsoft.com/office/powerpoint/2010/main" val="28614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330200"/>
            <a:ext cx="1028700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1500" y="1841500"/>
            <a:ext cx="504983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609850"/>
            <a:ext cx="504983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07075" y="1841500"/>
            <a:ext cx="5051425"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7075" y="2609850"/>
            <a:ext cx="5051425"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7FABB7-D860-42FE-B9F0-03C242E8EEA9}" type="slidenum">
              <a:rPr lang="en-US"/>
              <a:pPr>
                <a:defRPr/>
              </a:pPr>
              <a:t>‹#›</a:t>
            </a:fld>
            <a:endParaRPr lang="en-US"/>
          </a:p>
        </p:txBody>
      </p:sp>
    </p:spTree>
    <p:extLst>
      <p:ext uri="{BB962C8B-B14F-4D97-AF65-F5344CB8AC3E}">
        <p14:creationId xmlns:p14="http://schemas.microsoft.com/office/powerpoint/2010/main" val="199155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ACD8EB-FF20-4667-9AF8-8E028C4FFA97}" type="slidenum">
              <a:rPr lang="en-US"/>
              <a:pPr>
                <a:defRPr/>
              </a:pPr>
              <a:t>‹#›</a:t>
            </a:fld>
            <a:endParaRPr lang="en-US"/>
          </a:p>
        </p:txBody>
      </p:sp>
    </p:spTree>
    <p:extLst>
      <p:ext uri="{BB962C8B-B14F-4D97-AF65-F5344CB8AC3E}">
        <p14:creationId xmlns:p14="http://schemas.microsoft.com/office/powerpoint/2010/main" val="33822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27EC8B-C3B6-4AF6-A266-B19C789915CC}" type="slidenum">
              <a:rPr lang="en-US"/>
              <a:pPr>
                <a:defRPr/>
              </a:pPr>
              <a:t>‹#›</a:t>
            </a:fld>
            <a:endParaRPr lang="en-US"/>
          </a:p>
        </p:txBody>
      </p:sp>
    </p:spTree>
    <p:extLst>
      <p:ext uri="{BB962C8B-B14F-4D97-AF65-F5344CB8AC3E}">
        <p14:creationId xmlns:p14="http://schemas.microsoft.com/office/powerpoint/2010/main" val="19534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327025"/>
            <a:ext cx="3760788"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68813" y="327025"/>
            <a:ext cx="6389687"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1500" y="1722438"/>
            <a:ext cx="3760788"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AF80E5-5E4C-4B3F-946D-7A55685EF19D}" type="slidenum">
              <a:rPr lang="en-US"/>
              <a:pPr>
                <a:defRPr/>
              </a:pPr>
              <a:t>‹#›</a:t>
            </a:fld>
            <a:endParaRPr lang="en-US"/>
          </a:p>
        </p:txBody>
      </p:sp>
    </p:spTree>
    <p:extLst>
      <p:ext uri="{BB962C8B-B14F-4D97-AF65-F5344CB8AC3E}">
        <p14:creationId xmlns:p14="http://schemas.microsoft.com/office/powerpoint/2010/main" val="243290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963" y="5761038"/>
            <a:ext cx="6858000"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39963" y="735013"/>
            <a:ext cx="6858000" cy="4938712"/>
          </a:xfrm>
        </p:spPr>
        <p:txBody>
          <a:bodyPr lIns="158661" tIns="79330" rIns="158661" bIns="7933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39963" y="6440488"/>
            <a:ext cx="6858000"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CF524E-7EF9-4D3E-B3D5-61362A798BB8}" type="slidenum">
              <a:rPr lang="en-US"/>
              <a:pPr>
                <a:defRPr/>
              </a:pPr>
              <a:t>‹#›</a:t>
            </a:fld>
            <a:endParaRPr lang="en-US"/>
          </a:p>
        </p:txBody>
      </p:sp>
    </p:spTree>
    <p:extLst>
      <p:ext uri="{BB962C8B-B14F-4D97-AF65-F5344CB8AC3E}">
        <p14:creationId xmlns:p14="http://schemas.microsoft.com/office/powerpoint/2010/main" val="66937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08/15/2016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Create travel expense report ESS 6.03 vers 7.0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34277-5354-4A11-B017-36BB0D3C7F62}" type="slidenum">
              <a:rPr lang="en-US"/>
              <a:pPr>
                <a:defRPr/>
              </a:pPr>
              <a:t>‹#›</a:t>
            </a:fld>
            <a:endParaRPr lang="en-US"/>
          </a:p>
        </p:txBody>
      </p:sp>
    </p:spTree>
    <p:extLst>
      <p:ext uri="{BB962C8B-B14F-4D97-AF65-F5344CB8AC3E}">
        <p14:creationId xmlns:p14="http://schemas.microsoft.com/office/powerpoint/2010/main" val="240758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a:defRPr sz="1400">
                <a:cs typeface="+mn-cs"/>
              </a:defRPr>
            </a:lvl1pPr>
          </a:lstStyle>
          <a:p>
            <a:pPr>
              <a:defRPr/>
            </a:pPr>
            <a:r>
              <a:rPr lang="en-US" smtClean="0"/>
              <a:t>08/15/2016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algn="ctr">
              <a:defRPr sz="1400">
                <a:cs typeface="+mn-cs"/>
              </a:defRPr>
            </a:lvl1pPr>
          </a:lstStyle>
          <a:p>
            <a:pPr>
              <a:defRPr/>
            </a:pPr>
            <a:r>
              <a:rPr lang="fr-FR" smtClean="0"/>
              <a:t>Create travel expense report ESS 6.03 vers 7.0</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algn="r">
              <a:defRPr sz="1400">
                <a:cs typeface="+mn-cs"/>
              </a:defRPr>
            </a:lvl1pPr>
          </a:lstStyle>
          <a:p>
            <a:pPr>
              <a:defRPr/>
            </a:pPr>
            <a:fld id="{A719A9C5-8031-4B4F-8166-ED4F4BA9E205}" type="slidenum">
              <a:rPr lang="en-US"/>
              <a:pPr>
                <a:defRPr/>
              </a:pPr>
              <a:t>‹#›</a:t>
            </a:fld>
            <a:endParaRPr lang="en-US"/>
          </a:p>
        </p:txBody>
      </p:sp>
      <p:sp>
        <p:nvSpPr>
          <p:cNvPr id="2" name="Rectangle 9"/>
          <p:cNvSpPr>
            <a:spLocks noChangeArrowheads="1"/>
          </p:cNvSpPr>
          <p:nvPr/>
        </p:nvSpPr>
        <p:spPr bwMode="auto">
          <a:xfrm>
            <a:off x="12700" y="0"/>
            <a:ext cx="9131300" cy="1219200"/>
          </a:xfrm>
          <a:prstGeom prst="rect">
            <a:avLst/>
          </a:prstGeom>
          <a:gradFill rotWithShape="0">
            <a:gsLst>
              <a:gs pos="0">
                <a:schemeClr val="bg1"/>
              </a:gs>
              <a:gs pos="100000">
                <a:srgbClr val="3366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405" tIns="37203" rIns="74405" bIns="37203" anchor="ctr"/>
          <a:lstStyle>
            <a:lvl1pPr defTabSz="744538" eaLnBrk="0" hangingPunct="0">
              <a:defRPr sz="2400">
                <a:solidFill>
                  <a:schemeClr val="tx1"/>
                </a:solidFill>
                <a:latin typeface="Times New Roman" pitchFamily="18" charset="0"/>
                <a:cs typeface="Arial" charset="0"/>
              </a:defRPr>
            </a:lvl1pPr>
            <a:lvl2pPr marL="742950" indent="-285750" defTabSz="744538" eaLnBrk="0" hangingPunct="0">
              <a:defRPr sz="2400">
                <a:solidFill>
                  <a:schemeClr val="tx1"/>
                </a:solidFill>
                <a:latin typeface="Times New Roman" pitchFamily="18" charset="0"/>
                <a:cs typeface="Arial" charset="0"/>
              </a:defRPr>
            </a:lvl2pPr>
            <a:lvl3pPr marL="1143000" indent="-228600" defTabSz="744538" eaLnBrk="0" hangingPunct="0">
              <a:defRPr sz="2400">
                <a:solidFill>
                  <a:schemeClr val="tx1"/>
                </a:solidFill>
                <a:latin typeface="Times New Roman" pitchFamily="18" charset="0"/>
                <a:cs typeface="Arial" charset="0"/>
              </a:defRPr>
            </a:lvl3pPr>
            <a:lvl4pPr marL="1600200" indent="-228600" defTabSz="744538" eaLnBrk="0" hangingPunct="0">
              <a:defRPr sz="2400">
                <a:solidFill>
                  <a:schemeClr val="tx1"/>
                </a:solidFill>
                <a:latin typeface="Times New Roman" pitchFamily="18" charset="0"/>
                <a:cs typeface="Arial" charset="0"/>
              </a:defRPr>
            </a:lvl4pPr>
            <a:lvl5pPr marL="2057400" indent="-228600" defTabSz="744538" eaLnBrk="0" hangingPunct="0">
              <a:defRPr sz="2400">
                <a:solidFill>
                  <a:schemeClr val="tx1"/>
                </a:solidFill>
                <a:latin typeface="Times New Roman" pitchFamily="18" charset="0"/>
                <a:cs typeface="Arial"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a:p>
        </p:txBody>
      </p:sp>
      <p:sp>
        <p:nvSpPr>
          <p:cNvPr id="3" name="Text Box 10"/>
          <p:cNvSpPr txBox="1">
            <a:spLocks noChangeArrowheads="1"/>
          </p:cNvSpPr>
          <p:nvPr/>
        </p:nvSpPr>
        <p:spPr bwMode="auto">
          <a:xfrm>
            <a:off x="142875" y="0"/>
            <a:ext cx="14414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65000"/>
              </a:lnSpc>
              <a:spcBef>
                <a:spcPct val="50000"/>
              </a:spcBef>
            </a:pPr>
            <a:endParaRPr lang="en-US" altLang="en-US" sz="1000" b="1">
              <a:solidFill>
                <a:srgbClr val="336699"/>
              </a:solidFill>
              <a:latin typeface="Verdana" pitchFamily="34" charset="0"/>
            </a:endParaRPr>
          </a:p>
          <a:p>
            <a:pPr eaLnBrk="1" hangingPunct="1">
              <a:lnSpc>
                <a:spcPct val="65000"/>
              </a:lnSpc>
              <a:spcBef>
                <a:spcPct val="50000"/>
              </a:spcBef>
            </a:pPr>
            <a:r>
              <a:rPr lang="en-US" altLang="en-US" sz="1600" b="1">
                <a:solidFill>
                  <a:srgbClr val="336699"/>
                </a:solidFill>
                <a:latin typeface="Verdana" pitchFamily="34" charset="0"/>
              </a:rPr>
              <a:t>Integrated</a:t>
            </a:r>
          </a:p>
          <a:p>
            <a:pPr eaLnBrk="1" hangingPunct="1">
              <a:lnSpc>
                <a:spcPct val="65000"/>
              </a:lnSpc>
              <a:spcBef>
                <a:spcPct val="50000"/>
              </a:spcBef>
            </a:pPr>
            <a:r>
              <a:rPr lang="en-US" altLang="en-US" sz="1600" b="1">
                <a:solidFill>
                  <a:srgbClr val="336699"/>
                </a:solidFill>
                <a:latin typeface="Verdana" pitchFamily="34" charset="0"/>
              </a:rPr>
              <a:t>Enterprise </a:t>
            </a:r>
          </a:p>
          <a:p>
            <a:pPr eaLnBrk="1" hangingPunct="1">
              <a:lnSpc>
                <a:spcPct val="65000"/>
              </a:lnSpc>
              <a:spcBef>
                <a:spcPct val="50000"/>
              </a:spcBef>
            </a:pPr>
            <a:r>
              <a:rPr lang="en-US" altLang="en-US" sz="1600" b="1">
                <a:solidFill>
                  <a:srgbClr val="336699"/>
                </a:solidFill>
                <a:latin typeface="Verdana" pitchFamily="34" charset="0"/>
              </a:rPr>
              <a:t>System</a:t>
            </a:r>
          </a:p>
        </p:txBody>
      </p:sp>
      <p:sp>
        <p:nvSpPr>
          <p:cNvPr id="1031" name="Rectangle 12"/>
          <p:cNvSpPr>
            <a:spLocks noGrp="1" noChangeArrowheads="1"/>
          </p:cNvSpPr>
          <p:nvPr>
            <p:ph type="body" idx="1"/>
          </p:nvPr>
        </p:nvSpPr>
        <p:spPr bwMode="auto">
          <a:xfrm>
            <a:off x="427038" y="1524000"/>
            <a:ext cx="8526462"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102" tIns="64551" rIns="129102" bIns="64551"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2"/>
          <p:cNvSpPr>
            <a:spLocks noGrp="1" noChangeArrowheads="1"/>
          </p:cNvSpPr>
          <p:nvPr>
            <p:ph type="title"/>
          </p:nvPr>
        </p:nvSpPr>
        <p:spPr bwMode="auto">
          <a:xfrm>
            <a:off x="1676400" y="190500"/>
            <a:ext cx="746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smtClean="0"/>
              <a:t>Select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r" rtl="0" eaLnBrk="0" fontAlgn="base" hangingPunct="0">
        <a:spcBef>
          <a:spcPct val="0"/>
        </a:spcBef>
        <a:spcAft>
          <a:spcPct val="0"/>
        </a:spcAft>
        <a:defRPr sz="36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charset="0"/>
        </a:defRPr>
      </a:lvl2pPr>
      <a:lvl3pPr algn="r" rtl="0" eaLnBrk="0" fontAlgn="base" hangingPunct="0">
        <a:spcBef>
          <a:spcPct val="0"/>
        </a:spcBef>
        <a:spcAft>
          <a:spcPct val="0"/>
        </a:spcAft>
        <a:defRPr sz="3600">
          <a:solidFill>
            <a:schemeClr val="tx2"/>
          </a:solidFill>
          <a:latin typeface="Arial" charset="0"/>
        </a:defRPr>
      </a:lvl3pPr>
      <a:lvl4pPr algn="r" rtl="0" eaLnBrk="0" fontAlgn="base" hangingPunct="0">
        <a:spcBef>
          <a:spcPct val="0"/>
        </a:spcBef>
        <a:spcAft>
          <a:spcPct val="0"/>
        </a:spcAft>
        <a:defRPr sz="3600">
          <a:solidFill>
            <a:schemeClr val="tx2"/>
          </a:solidFill>
          <a:latin typeface="Arial" charset="0"/>
        </a:defRPr>
      </a:lvl4pPr>
      <a:lvl5pPr algn="r" rtl="0" eaLnBrk="0" fontAlgn="base" hangingPunct="0">
        <a:spcBef>
          <a:spcPct val="0"/>
        </a:spcBef>
        <a:spcAft>
          <a:spcPct val="0"/>
        </a:spcAft>
        <a:defRPr sz="3600">
          <a:solidFill>
            <a:schemeClr val="tx2"/>
          </a:solidFill>
          <a:latin typeface="Arial" charset="0"/>
        </a:defRPr>
      </a:lvl5pPr>
      <a:lvl6pPr marL="457200" algn="r" defTabSz="1123950" rtl="0" fontAlgn="base">
        <a:spcBef>
          <a:spcPct val="0"/>
        </a:spcBef>
        <a:spcAft>
          <a:spcPct val="0"/>
        </a:spcAft>
        <a:defRPr sz="4400">
          <a:solidFill>
            <a:schemeClr val="tx2"/>
          </a:solidFill>
          <a:latin typeface="Arial" charset="0"/>
        </a:defRPr>
      </a:lvl6pPr>
      <a:lvl7pPr marL="914400" algn="r" defTabSz="1123950" rtl="0" fontAlgn="base">
        <a:spcBef>
          <a:spcPct val="0"/>
        </a:spcBef>
        <a:spcAft>
          <a:spcPct val="0"/>
        </a:spcAft>
        <a:defRPr sz="4400">
          <a:solidFill>
            <a:schemeClr val="tx2"/>
          </a:solidFill>
          <a:latin typeface="Arial" charset="0"/>
        </a:defRPr>
      </a:lvl7pPr>
      <a:lvl8pPr marL="1371600" algn="r" defTabSz="1123950" rtl="0" fontAlgn="base">
        <a:spcBef>
          <a:spcPct val="0"/>
        </a:spcBef>
        <a:spcAft>
          <a:spcPct val="0"/>
        </a:spcAft>
        <a:defRPr sz="4400">
          <a:solidFill>
            <a:schemeClr val="tx2"/>
          </a:solidFill>
          <a:latin typeface="Arial" charset="0"/>
        </a:defRPr>
      </a:lvl8pPr>
      <a:lvl9pPr marL="1828800" algn="r" defTabSz="1123950"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984500" indent="-280988" algn="l" defTabSz="1123950" rtl="0" fontAlgn="base">
        <a:spcBef>
          <a:spcPct val="20000"/>
        </a:spcBef>
        <a:spcAft>
          <a:spcPct val="0"/>
        </a:spcAft>
        <a:buChar char="»"/>
        <a:defRPr sz="3900">
          <a:solidFill>
            <a:schemeClr val="tx1"/>
          </a:solidFill>
          <a:latin typeface="+mn-lt"/>
        </a:defRPr>
      </a:lvl6pPr>
      <a:lvl7pPr marL="3441700" indent="-280988" algn="l" defTabSz="1123950" rtl="0" fontAlgn="base">
        <a:spcBef>
          <a:spcPct val="20000"/>
        </a:spcBef>
        <a:spcAft>
          <a:spcPct val="0"/>
        </a:spcAft>
        <a:buChar char="»"/>
        <a:defRPr sz="3900">
          <a:solidFill>
            <a:schemeClr val="tx1"/>
          </a:solidFill>
          <a:latin typeface="+mn-lt"/>
        </a:defRPr>
      </a:lvl7pPr>
      <a:lvl8pPr marL="3898900" indent="-280988" algn="l" defTabSz="1123950" rtl="0" fontAlgn="base">
        <a:spcBef>
          <a:spcPct val="20000"/>
        </a:spcBef>
        <a:spcAft>
          <a:spcPct val="0"/>
        </a:spcAft>
        <a:buChar char="»"/>
        <a:defRPr sz="3900">
          <a:solidFill>
            <a:schemeClr val="tx1"/>
          </a:solidFill>
          <a:latin typeface="+mn-lt"/>
        </a:defRPr>
      </a:lvl8pPr>
      <a:lvl9pPr marL="4356100" indent="-280988" algn="l" defTabSz="1123950" rtl="0" fontAlgn="base">
        <a:spcBef>
          <a:spcPct val="20000"/>
        </a:spcBef>
        <a:spcAft>
          <a:spcPct val="0"/>
        </a:spcAft>
        <a:buChar char="»"/>
        <a:defRPr sz="3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2051"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dirty="0" err="1" smtClean="0"/>
              <a:t>Create</a:t>
            </a:r>
            <a:r>
              <a:rPr lang="fr-FR" altLang="en-US" sz="1400" dirty="0" smtClean="0"/>
              <a:t> </a:t>
            </a:r>
            <a:r>
              <a:rPr lang="fr-FR" altLang="en-US" sz="1400" dirty="0" err="1" smtClean="0"/>
              <a:t>travel</a:t>
            </a:r>
            <a:r>
              <a:rPr lang="fr-FR" altLang="en-US" sz="1400" dirty="0" smtClean="0"/>
              <a:t> </a:t>
            </a:r>
            <a:r>
              <a:rPr lang="fr-FR" altLang="en-US" sz="1400" dirty="0" err="1" smtClean="0"/>
              <a:t>expense</a:t>
            </a:r>
            <a:r>
              <a:rPr lang="fr-FR" altLang="en-US" sz="1400" dirty="0" smtClean="0"/>
              <a:t> report ESS 6.03 vers 7.0</a:t>
            </a:r>
            <a:endParaRPr lang="en-US" altLang="en-US" sz="1400" dirty="0" smtClean="0"/>
          </a:p>
        </p:txBody>
      </p:sp>
      <p:sp>
        <p:nvSpPr>
          <p:cNvPr id="205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28AC744-506D-4E35-9947-F2B8A312070E}" type="slidenum">
              <a:rPr lang="en-US" altLang="en-US" sz="1400" smtClean="0"/>
              <a:pPr eaLnBrk="1" hangingPunct="1">
                <a:defRPr/>
              </a:pPr>
              <a:t>1</a:t>
            </a:fld>
            <a:endParaRPr lang="en-US" altLang="en-US" sz="1400" smtClean="0"/>
          </a:p>
        </p:txBody>
      </p:sp>
      <p:pic>
        <p:nvPicPr>
          <p:cNvPr id="2053" name="Picture 2" descr="ERP in Pennsylv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3"/>
          <p:cNvSpPr txBox="1">
            <a:spLocks noChangeArrowheads="1"/>
          </p:cNvSpPr>
          <p:nvPr/>
        </p:nvSpPr>
        <p:spPr bwMode="auto">
          <a:xfrm>
            <a:off x="4937125" y="2413000"/>
            <a:ext cx="4024313" cy="25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423" tIns="37212" rIns="74423" bIns="37212">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eaLnBrk="1" hangingPunct="1">
              <a:spcBef>
                <a:spcPct val="0"/>
              </a:spcBef>
              <a:buFontTx/>
              <a:buNone/>
            </a:pPr>
            <a:r>
              <a:rPr lang="en-US" altLang="en-US" b="1" dirty="0"/>
              <a:t>Employee Self Service – Create a Travel Expense Report tutorial</a:t>
            </a:r>
          </a:p>
          <a:p>
            <a:pPr algn="ctr" eaLnBrk="1" hangingPunct="1">
              <a:spcBef>
                <a:spcPct val="0"/>
              </a:spcBef>
              <a:buFontTx/>
              <a:buNone/>
            </a:pPr>
            <a:endParaRPr lang="en-US" alt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10</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5264150" y="3124200"/>
            <a:ext cx="3841750" cy="889000"/>
          </a:xfrm>
          <a:prstGeom prst="wedgeRectCallout">
            <a:avLst>
              <a:gd name="adj1" fmla="val 10250"/>
              <a:gd name="adj2" fmla="val 17196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your trip contains multiple destinations, select “Enter Additional Destinations” to open a screen to enter these destinations.</a:t>
            </a:r>
          </a:p>
        </p:txBody>
      </p:sp>
      <p:sp>
        <p:nvSpPr>
          <p:cNvPr id="8" name="AutoShape 6"/>
          <p:cNvSpPr>
            <a:spLocks noChangeArrowheads="1"/>
          </p:cNvSpPr>
          <p:nvPr/>
        </p:nvSpPr>
        <p:spPr bwMode="auto">
          <a:xfrm>
            <a:off x="4953000" y="1371600"/>
            <a:ext cx="3841750" cy="889000"/>
          </a:xfrm>
          <a:prstGeom prst="wedgeRectCallout">
            <a:avLst>
              <a:gd name="adj1" fmla="val 7936"/>
              <a:gd name="adj2" fmla="val 30534"/>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smtClean="0">
                <a:latin typeface="Trebuchet MS" pitchFamily="34" charset="0"/>
              </a:rPr>
              <a:t>Note:  All required fields need to be completed before entering additional destinations.</a:t>
            </a:r>
            <a:endParaRPr lang="en-US" altLang="en-US" sz="1400" b="1" dirty="0">
              <a:latin typeface="Trebuchet MS" pitchFamily="34" charset="0"/>
            </a:endParaRP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11</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067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8"/>
          <p:cNvSpPr>
            <a:spLocks noChangeArrowheads="1"/>
          </p:cNvSpPr>
          <p:nvPr/>
        </p:nvSpPr>
        <p:spPr bwMode="auto">
          <a:xfrm>
            <a:off x="2743200" y="2806700"/>
            <a:ext cx="2743200" cy="762000"/>
          </a:xfrm>
          <a:prstGeom prst="wedgeRectCallout">
            <a:avLst>
              <a:gd name="adj1" fmla="val -39699"/>
              <a:gd name="adj2" fmla="val 11833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Enter the date, location and region (if high cost) for each of the additional destinations.  </a:t>
            </a:r>
          </a:p>
        </p:txBody>
      </p:sp>
      <p:sp>
        <p:nvSpPr>
          <p:cNvPr id="8" name="AutoShape 7"/>
          <p:cNvSpPr>
            <a:spLocks noChangeArrowheads="1"/>
          </p:cNvSpPr>
          <p:nvPr/>
        </p:nvSpPr>
        <p:spPr bwMode="auto">
          <a:xfrm>
            <a:off x="3124200" y="4800600"/>
            <a:ext cx="2195513" cy="698500"/>
          </a:xfrm>
          <a:prstGeom prst="wedgeRectCallout">
            <a:avLst>
              <a:gd name="adj1" fmla="val -152676"/>
              <a:gd name="adj2" fmla="val 4977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When completed, select “Accept” to continue.</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12</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0677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p:cNvSpPr>
            <a:spLocks noChangeArrowheads="1"/>
          </p:cNvSpPr>
          <p:nvPr/>
        </p:nvSpPr>
        <p:spPr bwMode="auto">
          <a:xfrm>
            <a:off x="990600" y="1676400"/>
            <a:ext cx="3841750" cy="838200"/>
          </a:xfrm>
          <a:prstGeom prst="wedgeRectCallout">
            <a:avLst>
              <a:gd name="adj1" fmla="val -5704"/>
              <a:gd name="adj2" fmla="val 15000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When needed, use the Comment box to provide supporting justification for the expenses you are claiming.</a:t>
            </a:r>
          </a:p>
        </p:txBody>
      </p:sp>
      <p:sp>
        <p:nvSpPr>
          <p:cNvPr id="8" name="AutoShape 8"/>
          <p:cNvSpPr>
            <a:spLocks noChangeArrowheads="1"/>
          </p:cNvSpPr>
          <p:nvPr/>
        </p:nvSpPr>
        <p:spPr bwMode="auto">
          <a:xfrm>
            <a:off x="5562600" y="1663700"/>
            <a:ext cx="3581400" cy="1397000"/>
          </a:xfrm>
          <a:prstGeom prst="wedgeRectCallout">
            <a:avLst>
              <a:gd name="adj1" fmla="val 12192"/>
              <a:gd name="adj2" fmla="val 13329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need to change the coding on your entire trip, select “Change Cost Assignment”.  If you have questions on the correct account coding to be used, please see your supervisor or contact your fiscal office.</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13</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4724400" y="2971800"/>
            <a:ext cx="2743200" cy="952500"/>
          </a:xfrm>
          <a:prstGeom prst="wedgeRectCallout">
            <a:avLst>
              <a:gd name="adj1" fmla="val -135232"/>
              <a:gd name="adj2" fmla="val 12580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Enter the new account coding.  If you have more than one account code, select “New Entry”.  </a:t>
            </a:r>
          </a:p>
        </p:txBody>
      </p:sp>
      <p:sp>
        <p:nvSpPr>
          <p:cNvPr id="8" name="AutoShape 5"/>
          <p:cNvSpPr>
            <a:spLocks noChangeArrowheads="1"/>
          </p:cNvSpPr>
          <p:nvPr/>
        </p:nvSpPr>
        <p:spPr bwMode="auto">
          <a:xfrm>
            <a:off x="3810000" y="5461000"/>
            <a:ext cx="2743200" cy="571500"/>
          </a:xfrm>
          <a:prstGeom prst="wedgeRectCallout">
            <a:avLst>
              <a:gd name="adj1" fmla="val -142130"/>
              <a:gd name="adj2" fmla="val -28055"/>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When completed, select “Accept” to continue.</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14</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3779838" y="2362200"/>
            <a:ext cx="2743200" cy="2260600"/>
          </a:xfrm>
          <a:prstGeom prst="wedgeRectCallout">
            <a:avLst>
              <a:gd name="adj1" fmla="val 64005"/>
              <a:gd name="adj2" fmla="val 55477"/>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To enter vehicle mileage, select “Enter Mileage Details” to enter the number of miles driven by day using either a state vehicle or your personal vehicle.</a:t>
            </a:r>
          </a:p>
          <a:p>
            <a:pPr algn="ctr">
              <a:spcBef>
                <a:spcPct val="0"/>
              </a:spcBef>
              <a:buFontTx/>
              <a:buNone/>
            </a:pPr>
            <a:endParaRPr lang="en-US" altLang="en-US" sz="1400" b="1" dirty="0">
              <a:latin typeface="Trebuchet MS" pitchFamily="34" charset="0"/>
            </a:endParaRPr>
          </a:p>
          <a:p>
            <a:pPr algn="ctr">
              <a:spcBef>
                <a:spcPct val="0"/>
              </a:spcBef>
              <a:buFontTx/>
              <a:buNone/>
            </a:pPr>
            <a:r>
              <a:rPr lang="en-US" altLang="en-US" sz="1400" b="1" dirty="0">
                <a:latin typeface="Trebuchet MS" pitchFamily="34" charset="0"/>
              </a:rPr>
              <a:t>All mileage must be broken down by segment.  Lump sum entries are not permitted.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15</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144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3581400" y="5181600"/>
            <a:ext cx="1371600" cy="533400"/>
          </a:xfrm>
          <a:prstGeom prst="wedgeRectCallout">
            <a:avLst>
              <a:gd name="adj1" fmla="val -68241"/>
              <a:gd name="adj2" fmla="val -1192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imes New Roman" pitchFamily="18" charset="0"/>
              </a:rPr>
              <a:t>Vehicle Types</a:t>
            </a:r>
            <a:endParaRPr lang="en-US" altLang="en-US" sz="1400" b="1">
              <a:latin typeface="Trebuchet MS" pitchFamily="34" charset="0"/>
            </a:endParaRPr>
          </a:p>
        </p:txBody>
      </p:sp>
      <p:sp>
        <p:nvSpPr>
          <p:cNvPr id="8" name="AutoShape 6"/>
          <p:cNvSpPr>
            <a:spLocks noChangeArrowheads="1"/>
          </p:cNvSpPr>
          <p:nvPr/>
        </p:nvSpPr>
        <p:spPr bwMode="auto">
          <a:xfrm>
            <a:off x="6129337" y="4165600"/>
            <a:ext cx="2682875" cy="1447800"/>
          </a:xfrm>
          <a:prstGeom prst="wedgeRectCallout">
            <a:avLst>
              <a:gd name="adj1" fmla="val -23384"/>
              <a:gd name="adj2" fmla="val -8266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imes New Roman" pitchFamily="18" charset="0"/>
              </a:rPr>
              <a:t>“</a:t>
            </a:r>
            <a:r>
              <a:rPr lang="en-US" altLang="en-US" sz="1400" b="1">
                <a:latin typeface="Trebuchet MS" pitchFamily="34" charset="0"/>
              </a:rPr>
              <a:t>Start" and </a:t>
            </a:r>
            <a:r>
              <a:rPr lang="en-US" altLang="en-US" sz="1400" b="1">
                <a:latin typeface="Times New Roman" pitchFamily="18" charset="0"/>
              </a:rPr>
              <a:t>“</a:t>
            </a:r>
            <a:r>
              <a:rPr lang="en-US" altLang="en-US" sz="1400" b="1">
                <a:latin typeface="Trebuchet MS" pitchFamily="34" charset="0"/>
              </a:rPr>
              <a:t>End" locations</a:t>
            </a:r>
            <a:r>
              <a:rPr lang="en-US" altLang="en-US" sz="1400" b="1">
                <a:latin typeface="Times New Roman" pitchFamily="18" charset="0"/>
              </a:rPr>
              <a:t> </a:t>
            </a:r>
            <a:r>
              <a:rPr lang="en-US" altLang="en-US" sz="1400" b="1">
                <a:latin typeface="Trebuchet MS" pitchFamily="34" charset="0"/>
              </a:rPr>
              <a:t>must be recorded and must be specific enough for a reviewer and/or</a:t>
            </a:r>
            <a:r>
              <a:rPr lang="en-US" altLang="en-US" sz="1400" b="1">
                <a:latin typeface="Times New Roman" pitchFamily="18" charset="0"/>
              </a:rPr>
              <a:t> </a:t>
            </a:r>
            <a:r>
              <a:rPr lang="en-US" altLang="en-US" sz="1400" b="1">
                <a:latin typeface="Trebuchet MS" pitchFamily="34" charset="0"/>
              </a:rPr>
              <a:t>auditor to substantiate the reported mileage.</a:t>
            </a:r>
          </a:p>
        </p:txBody>
      </p:sp>
      <p:sp>
        <p:nvSpPr>
          <p:cNvPr id="9" name="AutoShape 4"/>
          <p:cNvSpPr>
            <a:spLocks noChangeArrowheads="1"/>
          </p:cNvSpPr>
          <p:nvPr/>
        </p:nvSpPr>
        <p:spPr bwMode="auto">
          <a:xfrm>
            <a:off x="3416300" y="1676400"/>
            <a:ext cx="2743200" cy="1460500"/>
          </a:xfrm>
          <a:prstGeom prst="wedgeRectCallout">
            <a:avLst>
              <a:gd name="adj1" fmla="val -86139"/>
              <a:gd name="adj2" fmla="val 6607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Enter the date, number of miles, starting and ending locations and select the type of vehicle.   To enter more segments, select “Accept and New Entry.”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16</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1219200" y="4343400"/>
            <a:ext cx="3168650" cy="762000"/>
          </a:xfrm>
          <a:prstGeom prst="wedgeRectCallout">
            <a:avLst>
              <a:gd name="adj1" fmla="val -44046"/>
              <a:gd name="adj2" fmla="val 13425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When you are ready to enter your expense, select “Next Step”</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17</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067799"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6477000" y="1676400"/>
            <a:ext cx="2286000" cy="2514600"/>
          </a:xfrm>
          <a:prstGeom prst="wedgeRectCallout">
            <a:avLst>
              <a:gd name="adj1" fmla="val -243681"/>
              <a:gd name="adj2" fmla="val -2266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Any items from the travel request/plan will be pre-populated.  If “Estimated Expenses” is listed, you will need to delete the item.</a:t>
            </a:r>
          </a:p>
          <a:p>
            <a:pPr algn="ctr">
              <a:spcBef>
                <a:spcPct val="0"/>
              </a:spcBef>
              <a:buFontTx/>
              <a:buNone/>
            </a:pPr>
            <a:endParaRPr lang="en-US" altLang="en-US" sz="1400" b="1" dirty="0">
              <a:latin typeface="Trebuchet MS" pitchFamily="34" charset="0"/>
            </a:endParaRP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18</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31300"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3194050" y="2400300"/>
            <a:ext cx="2743200" cy="609600"/>
          </a:xfrm>
          <a:prstGeom prst="wedgeRectCallout">
            <a:avLst>
              <a:gd name="adj1" fmla="val -127662"/>
              <a:gd name="adj2" fmla="val 84634"/>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Select “New Entry” to begin.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19</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5943600" y="2209800"/>
            <a:ext cx="2743200" cy="1016000"/>
          </a:xfrm>
          <a:prstGeom prst="wedgeRectCallout">
            <a:avLst>
              <a:gd name="adj1" fmla="val -47222"/>
              <a:gd name="adj2" fmla="val 13614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Now you are ready to enter your expenses.  Use the drop down menu to select the expense type to enter.</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pPr defTabSz="744538"/>
            <a:r>
              <a:rPr lang="en-US" smtClean="0"/>
              <a:t>08/15/2016</a:t>
            </a:r>
            <a:endParaRPr lang="en-US"/>
          </a:p>
        </p:txBody>
      </p:sp>
      <p:sp>
        <p:nvSpPr>
          <p:cNvPr id="3075" name="Rectangle 5"/>
          <p:cNvSpPr>
            <a:spLocks noGrp="1" noChangeArrowheads="1"/>
          </p:cNvSpPr>
          <p:nvPr>
            <p:ph type="ftr" sz="quarter" idx="11"/>
          </p:nvPr>
        </p:nvSpPr>
        <p:spPr>
          <a:noFill/>
        </p:spPr>
        <p:txBody>
          <a:bodyPr/>
          <a:lstStyle/>
          <a:p>
            <a:pPr eaLnBrk="1" hangingPunct="1">
              <a:defRPr/>
            </a:pPr>
            <a:r>
              <a:rPr lang="fr-FR" altLang="en-US" dirty="0" err="1"/>
              <a:t>Create</a:t>
            </a:r>
            <a:r>
              <a:rPr lang="fr-FR" altLang="en-US" dirty="0"/>
              <a:t> </a:t>
            </a:r>
            <a:r>
              <a:rPr lang="fr-FR" altLang="en-US" dirty="0" err="1"/>
              <a:t>travel</a:t>
            </a:r>
            <a:r>
              <a:rPr lang="fr-FR" altLang="en-US" dirty="0"/>
              <a:t> </a:t>
            </a:r>
            <a:r>
              <a:rPr lang="fr-FR" altLang="en-US" dirty="0" err="1"/>
              <a:t>expense</a:t>
            </a:r>
            <a:r>
              <a:rPr lang="fr-FR" altLang="en-US" dirty="0"/>
              <a:t> report ESS 6.03 vers 7.0</a:t>
            </a:r>
            <a:endParaRPr lang="en-US" altLang="en-US" dirty="0"/>
          </a:p>
        </p:txBody>
      </p:sp>
      <p:sp>
        <p:nvSpPr>
          <p:cNvPr id="3076" name="Rectangle 6"/>
          <p:cNvSpPr>
            <a:spLocks noGrp="1" noChangeArrowheads="1"/>
          </p:cNvSpPr>
          <p:nvPr>
            <p:ph type="sldNum" sz="quarter" idx="12"/>
          </p:nvPr>
        </p:nvSpPr>
        <p:spPr>
          <a:noFill/>
        </p:spPr>
        <p:txBody>
          <a:bodyPr/>
          <a:lstStyle/>
          <a:p>
            <a:pPr defTabSz="744538"/>
            <a:fld id="{57E1D9D1-6EF8-46C7-834C-73CCD3C79154}" type="slidenum">
              <a:rPr lang="en-US"/>
              <a:pPr defTabSz="744538"/>
              <a:t>2</a:t>
            </a:fld>
            <a:endParaRPr lang="en-US"/>
          </a:p>
        </p:txBody>
      </p:sp>
      <p:sp>
        <p:nvSpPr>
          <p:cNvPr id="3077" name="Rectangle 2"/>
          <p:cNvSpPr>
            <a:spLocks noGrp="1" noChangeArrowheads="1"/>
          </p:cNvSpPr>
          <p:nvPr>
            <p:ph type="title" idx="4294967295"/>
          </p:nvPr>
        </p:nvSpPr>
        <p:spPr/>
        <p:txBody>
          <a:bodyPr/>
          <a:lstStyle/>
          <a:p>
            <a:pPr eaLnBrk="1" hangingPunct="1"/>
            <a:r>
              <a:rPr lang="en-US" sz="3300" smtClean="0"/>
              <a:t>Tips and Tricks</a:t>
            </a:r>
          </a:p>
        </p:txBody>
      </p:sp>
      <p:sp>
        <p:nvSpPr>
          <p:cNvPr id="3078" name="Rectangle 3"/>
          <p:cNvSpPr>
            <a:spLocks noChangeArrowheads="1"/>
          </p:cNvSpPr>
          <p:nvPr/>
        </p:nvSpPr>
        <p:spPr bwMode="auto">
          <a:xfrm>
            <a:off x="304800" y="1206500"/>
            <a:ext cx="8656638" cy="4826000"/>
          </a:xfrm>
          <a:prstGeom prst="rect">
            <a:avLst/>
          </a:prstGeom>
          <a:noFill/>
          <a:ln w="9525">
            <a:noFill/>
            <a:miter lim="800000"/>
            <a:headEnd/>
            <a:tailEnd/>
          </a:ln>
        </p:spPr>
        <p:txBody>
          <a:bodyPr lIns="129118" tIns="64559" rIns="129118" bIns="64559"/>
          <a:lstStyle/>
          <a:p>
            <a:pPr marL="46038" indent="-46038">
              <a:lnSpc>
                <a:spcPct val="90000"/>
              </a:lnSpc>
              <a:spcBef>
                <a:spcPct val="20000"/>
              </a:spcBef>
            </a:pPr>
            <a:r>
              <a:rPr lang="en-US" dirty="0">
                <a:latin typeface="Arial" charset="0"/>
              </a:rPr>
              <a:t>Tips and Tricks</a:t>
            </a:r>
          </a:p>
          <a:p>
            <a:pPr marL="46038" indent="-46038">
              <a:lnSpc>
                <a:spcPct val="90000"/>
              </a:lnSpc>
              <a:spcBef>
                <a:spcPct val="20000"/>
              </a:spcBef>
            </a:pPr>
            <a:endParaRPr lang="en-US" dirty="0">
              <a:latin typeface="Arial" charset="0"/>
            </a:endParaRPr>
          </a:p>
          <a:p>
            <a:pPr marL="46038" indent="-46038">
              <a:lnSpc>
                <a:spcPct val="90000"/>
              </a:lnSpc>
              <a:spcBef>
                <a:spcPct val="20000"/>
              </a:spcBef>
              <a:buFontTx/>
              <a:buChar char="•"/>
            </a:pPr>
            <a:r>
              <a:rPr lang="en-US" dirty="0">
                <a:latin typeface="Arial" charset="0"/>
              </a:rPr>
              <a:t>Time format is based upon a 24 hour clock(military format).</a:t>
            </a:r>
          </a:p>
          <a:p>
            <a:pPr marL="46038" indent="-46038">
              <a:lnSpc>
                <a:spcPct val="90000"/>
              </a:lnSpc>
              <a:spcBef>
                <a:spcPct val="20000"/>
              </a:spcBef>
              <a:buFontTx/>
              <a:buChar char="•"/>
            </a:pPr>
            <a:endParaRPr lang="en-US" dirty="0">
              <a:latin typeface="Arial" charset="0"/>
            </a:endParaRPr>
          </a:p>
          <a:p>
            <a:pPr marL="46038" indent="-46038">
              <a:lnSpc>
                <a:spcPct val="90000"/>
              </a:lnSpc>
              <a:spcBef>
                <a:spcPct val="20000"/>
              </a:spcBef>
              <a:buFontTx/>
              <a:buChar char="•"/>
            </a:pPr>
            <a:r>
              <a:rPr lang="en-US" dirty="0">
                <a:latin typeface="Arial" charset="0"/>
              </a:rPr>
              <a:t>Do not use your browser buttons to navigate while in the travel request, use the ESS navigation buttons.</a:t>
            </a:r>
          </a:p>
          <a:p>
            <a:pPr marL="46038" indent="-46038">
              <a:lnSpc>
                <a:spcPct val="90000"/>
              </a:lnSpc>
              <a:spcBef>
                <a:spcPct val="20000"/>
              </a:spcBef>
              <a:buFontTx/>
              <a:buChar char="•"/>
            </a:pPr>
            <a:endParaRPr lang="en-US" dirty="0">
              <a:latin typeface="Arial" charset="0"/>
            </a:endParaRPr>
          </a:p>
          <a:p>
            <a:pPr marL="46038" indent="-46038">
              <a:lnSpc>
                <a:spcPct val="90000"/>
              </a:lnSpc>
              <a:spcBef>
                <a:spcPct val="20000"/>
              </a:spcBef>
              <a:buFontTx/>
              <a:buChar char="•"/>
            </a:pPr>
            <a:r>
              <a:rPr lang="en-US" dirty="0">
                <a:latin typeface="Arial" charset="0"/>
              </a:rPr>
              <a:t>You may need to use the scroll bars to navigate in order to access all options</a:t>
            </a:r>
            <a:r>
              <a:rPr lang="en-US" dirty="0" smtClean="0">
                <a:latin typeface="Arial" charset="0"/>
              </a:rPr>
              <a:t>.</a:t>
            </a:r>
          </a:p>
          <a:p>
            <a:pPr marL="46038" indent="-46038">
              <a:lnSpc>
                <a:spcPct val="90000"/>
              </a:lnSpc>
              <a:spcBef>
                <a:spcPct val="20000"/>
              </a:spcBef>
              <a:buFontTx/>
              <a:buChar char="•"/>
            </a:pPr>
            <a:endParaRPr lang="en-US" dirty="0" smtClean="0">
              <a:latin typeface="Arial" charset="0"/>
            </a:endParaRPr>
          </a:p>
          <a:p>
            <a:pPr marL="46038" indent="-46038">
              <a:lnSpc>
                <a:spcPct val="90000"/>
              </a:lnSpc>
              <a:spcBef>
                <a:spcPct val="20000"/>
              </a:spcBef>
              <a:buFontTx/>
              <a:buChar char="•"/>
            </a:pPr>
            <a:r>
              <a:rPr lang="en-US" dirty="0" smtClean="0">
                <a:latin typeface="Arial" charset="0"/>
              </a:rPr>
              <a:t>When selecting the services, they will open in a new window.</a:t>
            </a:r>
            <a:endParaRPr lang="en-US" dirty="0">
              <a:latin typeface="Arial" charset="0"/>
            </a:endParaRPr>
          </a:p>
          <a:p>
            <a:pPr marL="46038" indent="-46038">
              <a:lnSpc>
                <a:spcPct val="90000"/>
              </a:lnSpc>
              <a:spcBef>
                <a:spcPct val="20000"/>
              </a:spcBef>
              <a:buFontTx/>
              <a:buChar char="•"/>
            </a:pPr>
            <a:endParaRPr lang="en-US" sz="3200" dirty="0">
              <a:latin typeface="Arial" charset="0"/>
            </a:endParaRPr>
          </a:p>
          <a:p>
            <a:pPr marL="46038" indent="-46038">
              <a:lnSpc>
                <a:spcPct val="90000"/>
              </a:lnSpc>
              <a:spcBef>
                <a:spcPct val="20000"/>
              </a:spcBef>
            </a:pPr>
            <a:endParaRPr lang="en-US" sz="3200" dirty="0">
              <a:latin typeface="Arial" charset="0"/>
            </a:endParaRPr>
          </a:p>
        </p:txBody>
      </p:sp>
    </p:spTree>
    <p:extLst>
      <p:ext uri="{BB962C8B-B14F-4D97-AF65-F5344CB8AC3E}">
        <p14:creationId xmlns:p14="http://schemas.microsoft.com/office/powerpoint/2010/main" val="379695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20</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03763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5334000" y="1219200"/>
            <a:ext cx="2743200" cy="1841500"/>
          </a:xfrm>
          <a:prstGeom prst="wedgeRectCallout">
            <a:avLst>
              <a:gd name="adj1" fmla="val -54806"/>
              <a:gd name="adj2" fmla="val 7370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Once you have selected the expense type, enter the amount, date and any other required field.  When needed, use the Comment box to provide supporting justification for the expense you are claiming.</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21</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03763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4648200" y="4114800"/>
            <a:ext cx="2743200" cy="1016000"/>
          </a:xfrm>
          <a:prstGeom prst="wedgeRectCallout">
            <a:avLst>
              <a:gd name="adj1" fmla="val -101565"/>
              <a:gd name="adj2" fmla="val 7469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need to change the coding for a particular expense, select “Change Cost Assignment”</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22</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19200"/>
            <a:ext cx="9104313"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2590800" y="1752600"/>
            <a:ext cx="2743200" cy="762000"/>
          </a:xfrm>
          <a:prstGeom prst="wedgeRectCallout">
            <a:avLst>
              <a:gd name="adj1" fmla="val -115680"/>
              <a:gd name="adj2" fmla="val 434791"/>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After entering all of the account code changes, select “Accept”</a:t>
            </a:r>
          </a:p>
        </p:txBody>
      </p:sp>
      <p:sp>
        <p:nvSpPr>
          <p:cNvPr id="8" name="AutoShape 5"/>
          <p:cNvSpPr>
            <a:spLocks noChangeArrowheads="1"/>
          </p:cNvSpPr>
          <p:nvPr/>
        </p:nvSpPr>
        <p:spPr bwMode="auto">
          <a:xfrm>
            <a:off x="4596606" y="4876800"/>
            <a:ext cx="2743200" cy="1066800"/>
          </a:xfrm>
          <a:prstGeom prst="wedgeRectCallout">
            <a:avLst>
              <a:gd name="adj1" fmla="val -136514"/>
              <a:gd name="adj2" fmla="val 1979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Enter the account code.  If you have more than one account code, select “Accept and New Entry”.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23</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03763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3505200" y="1447800"/>
            <a:ext cx="2743200" cy="1587500"/>
          </a:xfrm>
          <a:prstGeom prst="wedgeRectCallout">
            <a:avLst>
              <a:gd name="adj1" fmla="val -130500"/>
              <a:gd name="adj2" fmla="val 12199"/>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are entering the same expense type multiple times, select “Copy”.  This will make a copy of what you just entered, then change the date and amount claimed as needed.</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24</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03763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5486400" y="3352800"/>
            <a:ext cx="2803525" cy="952500"/>
          </a:xfrm>
          <a:prstGeom prst="wedgeRectCallout">
            <a:avLst>
              <a:gd name="adj1" fmla="val -159796"/>
              <a:gd name="adj2" fmla="val 16400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When you are ready to select another expense, select “Accept and New Entry”</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25</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79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3124200" y="4267200"/>
            <a:ext cx="2743200" cy="1016000"/>
          </a:xfrm>
          <a:prstGeom prst="wedgeRectCallout">
            <a:avLst>
              <a:gd name="adj1" fmla="val -105672"/>
              <a:gd name="adj2" fmla="val 8719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When you are done entering expense types, select “Next Step” to continue.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26</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6172200" y="3695700"/>
            <a:ext cx="2743200" cy="1587500"/>
          </a:xfrm>
          <a:prstGeom prst="wedgeRectCallout">
            <a:avLst>
              <a:gd name="adj1" fmla="val -111014"/>
              <a:gd name="adj2" fmla="val 1823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The Summary page will be displayed.  This will summarize the total expenses being claimed, the amount being paid by COPA, any advances and what is being paid to the employee.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27</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5"/>
          <p:cNvSpPr>
            <a:spLocks noChangeArrowheads="1"/>
          </p:cNvSpPr>
          <p:nvPr/>
        </p:nvSpPr>
        <p:spPr bwMode="auto">
          <a:xfrm>
            <a:off x="4648200" y="4267200"/>
            <a:ext cx="4038600" cy="1981200"/>
          </a:xfrm>
          <a:prstGeom prst="wedgeRectCallout">
            <a:avLst>
              <a:gd name="adj1" fmla="val -96856"/>
              <a:gd name="adj2" fmla="val -6492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You will then have two options.  </a:t>
            </a:r>
          </a:p>
          <a:p>
            <a:pPr algn="ctr">
              <a:spcBef>
                <a:spcPct val="0"/>
              </a:spcBef>
              <a:buFontTx/>
              <a:buNone/>
            </a:pPr>
            <a:endParaRPr lang="en-US" altLang="en-US" sz="1400" b="1">
              <a:latin typeface="Trebuchet MS" pitchFamily="34" charset="0"/>
            </a:endParaRPr>
          </a:p>
          <a:p>
            <a:pPr>
              <a:spcBef>
                <a:spcPct val="0"/>
              </a:spcBef>
              <a:buFontTx/>
              <a:buNone/>
            </a:pPr>
            <a:r>
              <a:rPr lang="en-US" altLang="en-US" sz="1400" b="1">
                <a:latin typeface="Trebuchet MS" pitchFamily="34" charset="0"/>
              </a:rPr>
              <a:t>My Expense Report is INCOMPLETE – This will save the expense report but will not submit it to your supervisor for approval.</a:t>
            </a:r>
          </a:p>
          <a:p>
            <a:pPr>
              <a:spcBef>
                <a:spcPct val="0"/>
              </a:spcBef>
              <a:buFontTx/>
              <a:buNone/>
            </a:pPr>
            <a:endParaRPr lang="en-US" altLang="en-US" sz="1400" b="1">
              <a:latin typeface="Trebuchet MS" pitchFamily="34" charset="0"/>
            </a:endParaRPr>
          </a:p>
          <a:p>
            <a:pPr>
              <a:spcBef>
                <a:spcPct val="0"/>
              </a:spcBef>
              <a:buFontTx/>
              <a:buNone/>
            </a:pPr>
            <a:r>
              <a:rPr lang="en-US" altLang="en-US" sz="1400" b="1">
                <a:latin typeface="Trebuchet MS" pitchFamily="34" charset="0"/>
              </a:rPr>
              <a:t>My Expense Report is FINISHED – This will save the expense report and will submit it to your supervisor for approval.  </a:t>
            </a:r>
          </a:p>
        </p:txBody>
      </p:sp>
    </p:spTree>
    <p:extLst>
      <p:ext uri="{BB962C8B-B14F-4D97-AF65-F5344CB8AC3E}">
        <p14:creationId xmlns:p14="http://schemas.microsoft.com/office/powerpoint/2010/main" val="384125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28</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1905000" y="4343400"/>
            <a:ext cx="2743200" cy="1244600"/>
          </a:xfrm>
          <a:prstGeom prst="wedgeRectCallout">
            <a:avLst>
              <a:gd name="adj1" fmla="val -89278"/>
              <a:gd name="adj2" fmla="val -84319"/>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For this example, the traveler is submitting to their supervisor for approval.  After selecting the “Final Action” select “Next Step”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29</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8991600"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p:cNvSpPr>
            <a:spLocks noChangeArrowheads="1"/>
          </p:cNvSpPr>
          <p:nvPr/>
        </p:nvSpPr>
        <p:spPr bwMode="auto">
          <a:xfrm>
            <a:off x="4724400" y="4114800"/>
            <a:ext cx="2743200" cy="1371600"/>
          </a:xfrm>
          <a:prstGeom prst="wedgeRectCallout">
            <a:avLst>
              <a:gd name="adj1" fmla="val -150736"/>
              <a:gd name="adj2" fmla="val -8703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You can view the statement by selecting “Display Expense Form”  </a:t>
            </a:r>
          </a:p>
          <a:p>
            <a:pPr algn="ctr">
              <a:spcBef>
                <a:spcPct val="0"/>
              </a:spcBef>
              <a:buFontTx/>
              <a:buNone/>
            </a:pPr>
            <a:endParaRPr lang="en-US" altLang="en-US" sz="1400" b="1">
              <a:latin typeface="Trebuchet MS" pitchFamily="34" charset="0"/>
            </a:endParaRPr>
          </a:p>
          <a:p>
            <a:pPr algn="ctr">
              <a:spcBef>
                <a:spcPct val="0"/>
              </a:spcBef>
              <a:buFontTx/>
              <a:buNone/>
            </a:pPr>
            <a:r>
              <a:rPr lang="en-US" altLang="en-US" sz="1400" b="1">
                <a:latin typeface="Trebuchet MS" pitchFamily="34" charset="0"/>
              </a:rPr>
              <a:t>Note:  This statement will be displayed in a new window.</a:t>
            </a:r>
          </a:p>
        </p:txBody>
      </p:sp>
      <p:sp>
        <p:nvSpPr>
          <p:cNvPr id="8" name="AutoShape 4"/>
          <p:cNvSpPr>
            <a:spLocks noChangeArrowheads="1"/>
          </p:cNvSpPr>
          <p:nvPr/>
        </p:nvSpPr>
        <p:spPr bwMode="auto">
          <a:xfrm>
            <a:off x="5410200" y="2501900"/>
            <a:ext cx="2743200" cy="635000"/>
          </a:xfrm>
          <a:prstGeom prst="wedgeRectCallout">
            <a:avLst>
              <a:gd name="adj1" fmla="val -66435"/>
              <a:gd name="adj2" fmla="val 11750"/>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After the trip is saved, the trip number will be displayed.</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en-US" altLang="en-US" sz="1400" smtClean="0">
                <a:latin typeface="Times New Roman" panose="02020603050405020304" pitchFamily="18" charset="0"/>
              </a:rPr>
              <a:t>08/15/2016</a:t>
            </a:r>
            <a:endParaRPr lang="en-US" altLang="en-US" sz="1400">
              <a:latin typeface="Times New Roman" panose="02020603050405020304" pitchFamily="18" charset="0"/>
            </a:endParaRPr>
          </a:p>
        </p:txBody>
      </p:sp>
      <p:sp>
        <p:nvSpPr>
          <p:cNvPr id="5123" name="Rectangle 5"/>
          <p:cNvSpPr>
            <a:spLocks noGrp="1" noChangeArrowheads="1"/>
          </p:cNvSpPr>
          <p:nvPr>
            <p:ph type="ftr" sz="quarter" idx="11"/>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fr-FR" altLang="en-US" sz="1400" smtClean="0">
                <a:latin typeface="Times New Roman" panose="02020603050405020304" pitchFamily="18" charset="0"/>
              </a:rPr>
              <a:t>Create travel expense report ESS 6.03 vers 7.0</a:t>
            </a:r>
            <a:endParaRPr lang="en-US" altLang="en-US" sz="1400" dirty="0">
              <a:latin typeface="Times New Roman" panose="02020603050405020304" pitchFamily="18" charset="0"/>
            </a:endParaRPr>
          </a:p>
        </p:txBody>
      </p:sp>
      <p:sp>
        <p:nvSpPr>
          <p:cNvPr id="5124" name="Rectangle 6"/>
          <p:cNvSpPr>
            <a:spLocks noGrp="1" noChangeArrowheads="1"/>
          </p:cNvSpPr>
          <p:nvPr>
            <p:ph type="sldNum" sz="quarter" idx="12"/>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fld id="{E6614FB7-93C8-4D74-989C-EF6B91334F0D}" type="slidenum">
              <a:rPr lang="en-US" altLang="en-US" sz="1400">
                <a:latin typeface="Times New Roman" panose="02020603050405020304" pitchFamily="18" charset="0"/>
              </a:rPr>
              <a:pPr eaLnBrk="1" hangingPunct="1">
                <a:spcBef>
                  <a:spcPct val="0"/>
                </a:spcBef>
                <a:buFontTx/>
                <a:buNone/>
              </a:pPr>
              <a:t>3</a:t>
            </a:fld>
            <a:endParaRPr lang="en-US" altLang="en-US" sz="1400" dirty="0">
              <a:latin typeface="Times New Roman" panose="02020603050405020304" pitchFamily="18" charset="0"/>
            </a:endParaRPr>
          </a:p>
        </p:txBody>
      </p:sp>
      <p:sp>
        <p:nvSpPr>
          <p:cNvPr id="5125" name="Rectangle 2"/>
          <p:cNvSpPr>
            <a:spLocks noGrp="1" noChangeArrowheads="1"/>
          </p:cNvSpPr>
          <p:nvPr>
            <p:ph type="title"/>
          </p:nvPr>
        </p:nvSpPr>
        <p:spPr/>
        <p:txBody>
          <a:bodyPr/>
          <a:lstStyle/>
          <a:p>
            <a:pPr eaLnBrk="1" hangingPunct="1"/>
            <a:r>
              <a:rPr lang="en-US" altLang="en-US" dirty="0"/>
              <a:t>Create a Travel Expense Report</a:t>
            </a:r>
            <a:endParaRPr lang="en-US" altLang="en-US" dirty="0" smtClean="0"/>
          </a:p>
        </p:txBody>
      </p:sp>
      <p:pic>
        <p:nvPicPr>
          <p:cNvPr id="2" name="Picture 1"/>
          <p:cNvPicPr>
            <a:picLocks noChangeAspect="1"/>
          </p:cNvPicPr>
          <p:nvPr/>
        </p:nvPicPr>
        <p:blipFill>
          <a:blip r:embed="rId3"/>
          <a:stretch>
            <a:fillRect/>
          </a:stretch>
        </p:blipFill>
        <p:spPr>
          <a:xfrm>
            <a:off x="0" y="1249187"/>
            <a:ext cx="9143999" cy="4761542"/>
          </a:xfrm>
          <a:prstGeom prst="rect">
            <a:avLst/>
          </a:prstGeom>
        </p:spPr>
      </p:pic>
      <p:sp>
        <p:nvSpPr>
          <p:cNvPr id="9" name="AutoShape 5"/>
          <p:cNvSpPr>
            <a:spLocks noChangeArrowheads="1"/>
          </p:cNvSpPr>
          <p:nvPr/>
        </p:nvSpPr>
        <p:spPr bwMode="auto">
          <a:xfrm>
            <a:off x="3429000" y="3348504"/>
            <a:ext cx="2743200" cy="562908"/>
          </a:xfrm>
          <a:prstGeom prst="wedgeRectCallout">
            <a:avLst>
              <a:gd name="adj1" fmla="val -94097"/>
              <a:gd name="adj2" fmla="val 148833"/>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4" rIns="91429" bIns="45714"/>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From </a:t>
            </a:r>
            <a:r>
              <a:rPr lang="en-US" altLang="en-US" sz="1400" b="1" dirty="0">
                <a:latin typeface="Trebuchet MS" panose="020B0603020202020204" pitchFamily="34" charset="0"/>
              </a:rPr>
              <a:t>the navigation menu, select “Travel </a:t>
            </a:r>
            <a:r>
              <a:rPr lang="en-US" altLang="en-US" sz="1400" b="1" dirty="0" smtClean="0">
                <a:latin typeface="Trebuchet MS" panose="020B0603020202020204" pitchFamily="34" charset="0"/>
              </a:rPr>
              <a:t>Management”.</a:t>
            </a:r>
            <a:endParaRPr lang="en-US" altLang="en-US" sz="1400" b="1" dirty="0">
              <a:latin typeface="Trebuchet MS" panose="020B0603020202020204" pitchFamily="34" charset="0"/>
            </a:endParaRPr>
          </a:p>
        </p:txBody>
      </p:sp>
    </p:spTree>
    <p:extLst>
      <p:ext uri="{BB962C8B-B14F-4D97-AF65-F5344CB8AC3E}">
        <p14:creationId xmlns:p14="http://schemas.microsoft.com/office/powerpoint/2010/main" val="3203941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30</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p:cNvSpPr>
            <a:spLocks noChangeArrowheads="1"/>
          </p:cNvSpPr>
          <p:nvPr/>
        </p:nvSpPr>
        <p:spPr bwMode="auto">
          <a:xfrm>
            <a:off x="5791200" y="1943100"/>
            <a:ext cx="3352800" cy="1104900"/>
          </a:xfrm>
          <a:prstGeom prst="wedgeRectCallout">
            <a:avLst>
              <a:gd name="adj1" fmla="val -109087"/>
              <a:gd name="adj2" fmla="val -77547"/>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smtClean="0">
                <a:latin typeface="Trebuchet MS" pitchFamily="34" charset="0"/>
              </a:rPr>
              <a:t>To </a:t>
            </a:r>
            <a:r>
              <a:rPr lang="en-US" altLang="en-US" sz="1400" b="1" dirty="0">
                <a:latin typeface="Trebuchet MS" pitchFamily="34" charset="0"/>
              </a:rPr>
              <a:t>print, right click on the statement and then select print from the </a:t>
            </a:r>
            <a:r>
              <a:rPr lang="en-US" altLang="en-US" sz="1400" b="1" dirty="0" smtClean="0">
                <a:latin typeface="Trebuchet MS" pitchFamily="34" charset="0"/>
              </a:rPr>
              <a:t>menu or select the print icon at the top of the statement.</a:t>
            </a:r>
            <a:endParaRPr lang="en-US" altLang="en-US" sz="1400" b="1" dirty="0">
              <a:latin typeface="Trebuchet MS" pitchFamily="34" charset="0"/>
            </a:endParaRPr>
          </a:p>
        </p:txBody>
      </p:sp>
      <p:sp>
        <p:nvSpPr>
          <p:cNvPr id="8" name="AutoShape 4"/>
          <p:cNvSpPr>
            <a:spLocks noChangeArrowheads="1"/>
          </p:cNvSpPr>
          <p:nvPr/>
        </p:nvSpPr>
        <p:spPr bwMode="auto">
          <a:xfrm>
            <a:off x="6083300" y="3886200"/>
            <a:ext cx="2743200" cy="762000"/>
          </a:xfrm>
          <a:prstGeom prst="wedgeRectCallout">
            <a:avLst>
              <a:gd name="adj1" fmla="val -42222"/>
              <a:gd name="adj2" fmla="val 2777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The Travel Expense Statement will be </a:t>
            </a:r>
            <a:r>
              <a:rPr lang="en-US" altLang="en-US" sz="1400" b="1" dirty="0" smtClean="0">
                <a:latin typeface="Trebuchet MS" pitchFamily="34" charset="0"/>
              </a:rPr>
              <a:t>displayed</a:t>
            </a:r>
            <a:r>
              <a:rPr lang="en-US" altLang="en-US" sz="1400" b="1" dirty="0">
                <a:latin typeface="Trebuchet MS" pitchFamily="34" charset="0"/>
              </a:rPr>
              <a:t> </a:t>
            </a:r>
            <a:r>
              <a:rPr lang="en-US" altLang="en-US" sz="1400" b="1" dirty="0" smtClean="0">
                <a:latin typeface="Trebuchet MS" pitchFamily="34" charset="0"/>
              </a:rPr>
              <a:t>in a separate window in an Adobe format.</a:t>
            </a:r>
            <a:endParaRPr lang="en-US" altLang="en-US" sz="1400" b="1" dirty="0">
              <a:latin typeface="Trebuchet MS" pitchFamily="34" charset="0"/>
            </a:endParaRP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31</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9144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p:cNvSpPr>
            <a:spLocks noChangeArrowheads="1"/>
          </p:cNvSpPr>
          <p:nvPr/>
        </p:nvSpPr>
        <p:spPr bwMode="auto">
          <a:xfrm>
            <a:off x="5257800" y="2667000"/>
            <a:ext cx="2925763" cy="1143000"/>
          </a:xfrm>
          <a:prstGeom prst="wedgeRectCallout">
            <a:avLst>
              <a:gd name="adj1" fmla="val 74199"/>
              <a:gd name="adj2" fmla="val -14652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After reviewing the travel expense statement, close the window by selecting the “X” in the top right hand corner of the window.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32</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067799"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5181600" y="1676400"/>
            <a:ext cx="3733800" cy="914400"/>
          </a:xfrm>
          <a:prstGeom prst="wedgeRectCallout">
            <a:avLst>
              <a:gd name="adj1" fmla="val -28806"/>
              <a:gd name="adj2" fmla="val -42199"/>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You are now ready to attach scanned copies of your receipts using the attachment functionality.</a:t>
            </a:r>
          </a:p>
        </p:txBody>
      </p:sp>
      <p:sp>
        <p:nvSpPr>
          <p:cNvPr id="8" name="AutoShape 4"/>
          <p:cNvSpPr>
            <a:spLocks noChangeArrowheads="1"/>
          </p:cNvSpPr>
          <p:nvPr/>
        </p:nvSpPr>
        <p:spPr bwMode="auto">
          <a:xfrm>
            <a:off x="4495800" y="3352800"/>
            <a:ext cx="3276600" cy="685800"/>
          </a:xfrm>
          <a:prstGeom prst="wedgeRectCallout">
            <a:avLst>
              <a:gd name="adj1" fmla="val -27328"/>
              <a:gd name="adj2" fmla="val -10538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Select “Browse” to find the file(s) containing your receipts.</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3795"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3796"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70E30F1-FA7F-4CD0-900C-9233104A877C}" type="slidenum">
              <a:rPr lang="en-US" altLang="en-US" sz="1400" smtClean="0"/>
              <a:pPr eaLnBrk="1" hangingPunct="1">
                <a:defRPr/>
              </a:pPr>
              <a:t>33</a:t>
            </a:fld>
            <a:endParaRPr lang="en-US" altLang="en-US" sz="1400" smtClean="0"/>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AutoShape 4"/>
          <p:cNvSpPr>
            <a:spLocks noChangeArrowheads="1"/>
          </p:cNvSpPr>
          <p:nvPr/>
        </p:nvSpPr>
        <p:spPr bwMode="auto">
          <a:xfrm>
            <a:off x="5257800" y="2819400"/>
            <a:ext cx="3733800" cy="914400"/>
          </a:xfrm>
          <a:prstGeom prst="wedgeRectCallout">
            <a:avLst>
              <a:gd name="adj1" fmla="val 24949"/>
              <a:gd name="adj2" fmla="val 20658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A box will appear for you to select the file from your computer or network drive.  Once you find the file, select the file and then select “OPEN”</a:t>
            </a:r>
          </a:p>
        </p:txBody>
      </p:sp>
      <p:sp>
        <p:nvSpPr>
          <p:cNvPr id="8" name="Rectangle 2"/>
          <p:cNvSpPr txBox="1">
            <a:spLocks noChangeArrowheads="1"/>
          </p:cNvSpPr>
          <p:nvPr/>
        </p:nvSpPr>
        <p:spPr bwMode="auto">
          <a:xfrm>
            <a:off x="1676400" y="190500"/>
            <a:ext cx="7467600" cy="800100"/>
          </a:xfrm>
          <a:prstGeom prst="rect">
            <a:avLst/>
          </a:prstGeom>
          <a:noFill/>
          <a:ln w="9525">
            <a:noFill/>
            <a:miter lim="800000"/>
            <a:headEnd/>
            <a:tailEnd/>
          </a:ln>
        </p:spPr>
        <p:txBody>
          <a:bodyPr lIns="91407" tIns="45704" rIns="91407" bIns="45704" anchor="ctr"/>
          <a:lstStyle/>
          <a:p>
            <a:pPr algn="r">
              <a:defRPr/>
            </a:pPr>
            <a:r>
              <a:rPr lang="en-US" sz="3300" kern="0">
                <a:solidFill>
                  <a:schemeClr val="tx2"/>
                </a:solidFill>
                <a:latin typeface="+mj-lt"/>
                <a:ea typeface="+mj-ea"/>
                <a:cs typeface="+mj-cs"/>
              </a:rPr>
              <a:t>Create a Travel Expense Report</a:t>
            </a:r>
            <a:endParaRPr lang="en-US" sz="33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481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482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7D070F0-5E49-48D8-8EB9-3DA9A45C313E}" type="slidenum">
              <a:rPr lang="en-US" altLang="en-US" sz="1400" smtClean="0"/>
              <a:pPr eaLnBrk="1" hangingPunct="1">
                <a:defRPr/>
              </a:pPr>
              <a:t>34</a:t>
            </a:fld>
            <a:endParaRPr lang="en-US" altLang="en-US" sz="1400" smtClean="0"/>
          </a:p>
        </p:txBody>
      </p:sp>
      <p:sp>
        <p:nvSpPr>
          <p:cNvPr id="8" name="Rectangle 2"/>
          <p:cNvSpPr txBox="1">
            <a:spLocks noChangeArrowheads="1"/>
          </p:cNvSpPr>
          <p:nvPr/>
        </p:nvSpPr>
        <p:spPr bwMode="auto">
          <a:xfrm>
            <a:off x="1676400" y="190500"/>
            <a:ext cx="7467600" cy="800100"/>
          </a:xfrm>
          <a:prstGeom prst="rect">
            <a:avLst/>
          </a:prstGeom>
          <a:noFill/>
          <a:ln w="9525">
            <a:noFill/>
            <a:miter lim="800000"/>
            <a:headEnd/>
            <a:tailEnd/>
          </a:ln>
        </p:spPr>
        <p:txBody>
          <a:bodyPr lIns="91407" tIns="45704" rIns="91407" bIns="45704" anchor="ctr"/>
          <a:lstStyle/>
          <a:p>
            <a:pPr algn="r">
              <a:defRPr/>
            </a:pPr>
            <a:r>
              <a:rPr lang="en-US" sz="3300" kern="0">
                <a:solidFill>
                  <a:schemeClr val="tx2"/>
                </a:solidFill>
                <a:latin typeface="+mj-lt"/>
                <a:ea typeface="+mj-ea"/>
                <a:cs typeface="+mj-cs"/>
              </a:rPr>
              <a:t>Create a Travel Expense Report</a:t>
            </a:r>
            <a:endParaRPr lang="en-US" sz="3300" kern="0" dirty="0">
              <a:solidFill>
                <a:schemeClr val="tx2"/>
              </a:solidFill>
              <a:latin typeface="+mj-lt"/>
              <a:ea typeface="+mj-ea"/>
              <a:cs typeface="+mj-cs"/>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AutoShape 4"/>
          <p:cNvSpPr>
            <a:spLocks noChangeArrowheads="1"/>
          </p:cNvSpPr>
          <p:nvPr/>
        </p:nvSpPr>
        <p:spPr bwMode="auto">
          <a:xfrm>
            <a:off x="1143000" y="3505200"/>
            <a:ext cx="1371600" cy="609600"/>
          </a:xfrm>
          <a:prstGeom prst="wedgeRectCallout">
            <a:avLst>
              <a:gd name="adj1" fmla="val -24926"/>
              <a:gd name="adj2" fmla="val -16902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Select “Attach”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5843"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5844"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F11FA7B-FAFA-496D-90D6-127959FB3FF7}" type="slidenum">
              <a:rPr lang="en-US" altLang="en-US" sz="1400" smtClean="0"/>
              <a:pPr eaLnBrk="1" hangingPunct="1">
                <a:defRPr/>
              </a:pPr>
              <a:t>35</a:t>
            </a:fld>
            <a:endParaRPr lang="en-US" altLang="en-US" sz="1400" smtClean="0"/>
          </a:p>
        </p:txBody>
      </p:sp>
      <p:sp>
        <p:nvSpPr>
          <p:cNvPr id="10" name="Rectangle 2"/>
          <p:cNvSpPr txBox="1">
            <a:spLocks noChangeArrowheads="1"/>
          </p:cNvSpPr>
          <p:nvPr/>
        </p:nvSpPr>
        <p:spPr bwMode="auto">
          <a:xfrm>
            <a:off x="1676400" y="190500"/>
            <a:ext cx="7467600" cy="800100"/>
          </a:xfrm>
          <a:prstGeom prst="rect">
            <a:avLst/>
          </a:prstGeom>
          <a:noFill/>
          <a:ln w="9525">
            <a:noFill/>
            <a:miter lim="800000"/>
            <a:headEnd/>
            <a:tailEnd/>
          </a:ln>
        </p:spPr>
        <p:txBody>
          <a:bodyPr lIns="91407" tIns="45704" rIns="91407" bIns="45704" anchor="ctr"/>
          <a:lstStyle/>
          <a:p>
            <a:pPr algn="r">
              <a:defRPr/>
            </a:pPr>
            <a:r>
              <a:rPr lang="en-US" sz="3300" kern="0">
                <a:solidFill>
                  <a:schemeClr val="tx2"/>
                </a:solidFill>
                <a:latin typeface="+mj-lt"/>
                <a:ea typeface="+mj-ea"/>
                <a:cs typeface="+mj-cs"/>
              </a:rPr>
              <a:t>Create a Travel Expense Report</a:t>
            </a:r>
            <a:endParaRPr lang="en-US" sz="3300" kern="0" dirty="0">
              <a:solidFill>
                <a:schemeClr val="tx2"/>
              </a:solidFill>
              <a:latin typeface="+mj-lt"/>
              <a:ea typeface="+mj-ea"/>
              <a:cs typeface="+mj-cs"/>
            </a:endParaRPr>
          </a:p>
        </p:txBody>
      </p:sp>
      <p:pic>
        <p:nvPicPr>
          <p:cNvPr id="358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4"/>
          <p:cNvSpPr>
            <a:spLocks noChangeArrowheads="1"/>
          </p:cNvSpPr>
          <p:nvPr/>
        </p:nvSpPr>
        <p:spPr bwMode="auto">
          <a:xfrm>
            <a:off x="3048000" y="2133600"/>
            <a:ext cx="4419600" cy="1066800"/>
          </a:xfrm>
          <a:prstGeom prst="wedgeRectCallout">
            <a:avLst>
              <a:gd name="adj1" fmla="val -27449"/>
              <a:gd name="adj2" fmla="val -82269"/>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A confirmation message will appear.</a:t>
            </a:r>
          </a:p>
          <a:p>
            <a:pPr algn="ctr">
              <a:spcBef>
                <a:spcPct val="0"/>
              </a:spcBef>
              <a:buFontTx/>
              <a:buNone/>
            </a:pPr>
            <a:endParaRPr lang="en-US" altLang="en-US" sz="1400" b="1">
              <a:latin typeface="Trebuchet MS" pitchFamily="34" charset="0"/>
            </a:endParaRPr>
          </a:p>
          <a:p>
            <a:pPr algn="ctr">
              <a:spcBef>
                <a:spcPct val="0"/>
              </a:spcBef>
              <a:buFontTx/>
              <a:buNone/>
            </a:pPr>
            <a:r>
              <a:rPr lang="en-US" altLang="en-US" sz="1400" b="1">
                <a:latin typeface="Trebuchet MS" pitchFamily="34" charset="0"/>
              </a:rPr>
              <a:t>NOTE:  There will be a few minutes delay before you will be able to view the attachment.</a:t>
            </a:r>
          </a:p>
          <a:p>
            <a:pPr algn="ctr">
              <a:spcBef>
                <a:spcPct val="0"/>
              </a:spcBef>
              <a:buFontTx/>
              <a:buNone/>
            </a:pPr>
            <a:endParaRPr lang="en-US" altLang="en-US" sz="1400" b="1">
              <a:latin typeface="Trebuchet MS" pitchFamily="34" charset="0"/>
            </a:endParaRPr>
          </a:p>
        </p:txBody>
      </p:sp>
      <p:sp>
        <p:nvSpPr>
          <p:cNvPr id="35848" name="AutoShape 4"/>
          <p:cNvSpPr>
            <a:spLocks noChangeArrowheads="1"/>
          </p:cNvSpPr>
          <p:nvPr/>
        </p:nvSpPr>
        <p:spPr bwMode="auto">
          <a:xfrm>
            <a:off x="1295400" y="4876800"/>
            <a:ext cx="2514600" cy="609600"/>
          </a:xfrm>
          <a:prstGeom prst="wedgeRectCallout">
            <a:avLst>
              <a:gd name="adj1" fmla="val -23148"/>
              <a:gd name="adj2" fmla="val -161713"/>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The file you selected is now listed as an Attachment.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6867"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6868"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40DC550-AE59-4279-8B63-F5AA9653C413}" type="slidenum">
              <a:rPr lang="en-US" altLang="en-US" sz="1400" smtClean="0"/>
              <a:pPr eaLnBrk="1" hangingPunct="1">
                <a:defRPr/>
              </a:pPr>
              <a:t>36</a:t>
            </a:fld>
            <a:endParaRPr lang="en-US" altLang="en-US" sz="1400" smtClean="0"/>
          </a:p>
        </p:txBody>
      </p:sp>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5"/>
          <p:cNvSpPr>
            <a:spLocks noChangeArrowheads="1"/>
          </p:cNvSpPr>
          <p:nvPr/>
        </p:nvSpPr>
        <p:spPr bwMode="auto">
          <a:xfrm>
            <a:off x="4724400" y="4191000"/>
            <a:ext cx="3962400" cy="1460500"/>
          </a:xfrm>
          <a:prstGeom prst="wedgeRectCallout">
            <a:avLst>
              <a:gd name="adj1" fmla="val 14065"/>
              <a:gd name="adj2" fmla="val -9445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do have additional ESS tasks, use the History option.  If you have additional Travel tasks, select “Travel Planning and Expenses”, if other ESS tasks, such as leave request, select “ESS Home”.</a:t>
            </a:r>
          </a:p>
        </p:txBody>
      </p:sp>
      <p:sp>
        <p:nvSpPr>
          <p:cNvPr id="36871" name="AutoShape 4"/>
          <p:cNvSpPr>
            <a:spLocks noChangeArrowheads="1"/>
          </p:cNvSpPr>
          <p:nvPr/>
        </p:nvSpPr>
        <p:spPr bwMode="auto">
          <a:xfrm>
            <a:off x="3733800" y="1447800"/>
            <a:ext cx="2925763" cy="1143000"/>
          </a:xfrm>
          <a:prstGeom prst="wedgeRectCallout">
            <a:avLst>
              <a:gd name="adj1" fmla="val 121514"/>
              <a:gd name="adj2" fmla="val -42917"/>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do  NOT have any additional ESS tasks, you can log out of ESS by selecting Log Off.</a:t>
            </a:r>
          </a:p>
        </p:txBody>
      </p:sp>
      <p:sp>
        <p:nvSpPr>
          <p:cNvPr id="9" name="Rectangle 2"/>
          <p:cNvSpPr txBox="1">
            <a:spLocks noChangeArrowheads="1"/>
          </p:cNvSpPr>
          <p:nvPr/>
        </p:nvSpPr>
        <p:spPr bwMode="auto">
          <a:xfrm>
            <a:off x="1676400" y="190500"/>
            <a:ext cx="7467600" cy="800100"/>
          </a:xfrm>
          <a:prstGeom prst="rect">
            <a:avLst/>
          </a:prstGeom>
          <a:noFill/>
          <a:ln w="9525">
            <a:noFill/>
            <a:miter lim="800000"/>
            <a:headEnd/>
            <a:tailEnd/>
          </a:ln>
        </p:spPr>
        <p:txBody>
          <a:bodyPr lIns="91407" tIns="45704" rIns="91407" bIns="45704" anchor="ctr"/>
          <a:lstStyle/>
          <a:p>
            <a:pPr algn="r">
              <a:defRPr/>
            </a:pPr>
            <a:r>
              <a:rPr lang="en-US" sz="3300" kern="0">
                <a:solidFill>
                  <a:schemeClr val="tx2"/>
                </a:solidFill>
                <a:latin typeface="+mj-lt"/>
                <a:ea typeface="+mj-ea"/>
                <a:cs typeface="+mj-cs"/>
              </a:rPr>
              <a:t>Create a Travel Expense Report</a:t>
            </a:r>
            <a:endParaRPr lang="en-US" sz="33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37</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200"/>
            <a:ext cx="9144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3733800" y="1447800"/>
            <a:ext cx="2925763" cy="1143000"/>
          </a:xfrm>
          <a:prstGeom prst="wedgeRectCallout">
            <a:avLst>
              <a:gd name="adj1" fmla="val 121514"/>
              <a:gd name="adj2" fmla="val -42917"/>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do  NOT have any additional ESS tasks, you can log out of ESS by selecting Log Off.</a:t>
            </a:r>
          </a:p>
        </p:txBody>
      </p:sp>
      <p:sp>
        <p:nvSpPr>
          <p:cNvPr id="8" name="AutoShape 5"/>
          <p:cNvSpPr>
            <a:spLocks noChangeArrowheads="1"/>
          </p:cNvSpPr>
          <p:nvPr/>
        </p:nvSpPr>
        <p:spPr bwMode="auto">
          <a:xfrm>
            <a:off x="152400" y="3733800"/>
            <a:ext cx="3962400" cy="1460500"/>
          </a:xfrm>
          <a:prstGeom prst="wedgeRectCallout">
            <a:avLst>
              <a:gd name="adj1" fmla="val -28243"/>
              <a:gd name="adj2" fmla="val -10663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do have additional ESS tasks, use the History option.  If you have additional Travel tasks, select “Travel Planning and Expenses”, if other ESS tasks, such as leave request, select “ESS Home”.</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7891"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7892"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3554E36-4DBA-482F-BAE3-8DC8BFEA664A}" type="slidenum">
              <a:rPr lang="en-US" altLang="en-US" sz="1400" smtClean="0"/>
              <a:pPr eaLnBrk="1" hangingPunct="1">
                <a:defRPr/>
              </a:pPr>
              <a:t>38</a:t>
            </a:fld>
            <a:endParaRPr lang="en-US" altLang="en-US" sz="1400" smtClean="0"/>
          </a:p>
        </p:txBody>
      </p:sp>
      <p:sp>
        <p:nvSpPr>
          <p:cNvPr id="37893" name="Rectangle 3"/>
          <p:cNvSpPr>
            <a:spLocks noGrp="1" noChangeArrowheads="1"/>
          </p:cNvSpPr>
          <p:nvPr>
            <p:ph type="body" idx="1"/>
          </p:nvPr>
        </p:nvSpPr>
        <p:spPr>
          <a:xfrm>
            <a:off x="182563" y="1333500"/>
            <a:ext cx="8656637" cy="4456113"/>
          </a:xfrm>
        </p:spPr>
        <p:txBody>
          <a:bodyPr/>
          <a:lstStyle/>
          <a:p>
            <a:pPr marL="0" indent="0" eaLnBrk="1" hangingPunct="1">
              <a:spcBef>
                <a:spcPct val="0"/>
              </a:spcBef>
              <a:buFontTx/>
              <a:buNone/>
            </a:pPr>
            <a:r>
              <a:rPr lang="en-US" altLang="en-US" smtClean="0"/>
              <a:t>Need to correct an expense report after it has been paid?</a:t>
            </a:r>
          </a:p>
          <a:p>
            <a:pPr marL="0" indent="0" eaLnBrk="1" hangingPunct="1">
              <a:spcBef>
                <a:spcPct val="0"/>
              </a:spcBef>
              <a:buFontTx/>
              <a:buNone/>
            </a:pPr>
            <a:endParaRPr lang="en-US" altLang="en-US" smtClean="0"/>
          </a:p>
          <a:p>
            <a:pPr marL="0" indent="0" eaLnBrk="1" hangingPunct="1">
              <a:spcBef>
                <a:spcPct val="0"/>
              </a:spcBef>
              <a:buFontTx/>
              <a:buNone/>
            </a:pPr>
            <a:r>
              <a:rPr lang="en-US" altLang="en-US" smtClean="0"/>
              <a:t>Call the BCPO Travel Expense Help Desk for assistance.</a:t>
            </a:r>
          </a:p>
        </p:txBody>
      </p:sp>
      <p:sp>
        <p:nvSpPr>
          <p:cNvPr id="37894"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38915"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38916"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A674591-8ED5-47D2-B499-6B27DCA9889D}" type="slidenum">
              <a:rPr lang="en-US" altLang="en-US" sz="1400" smtClean="0"/>
              <a:pPr eaLnBrk="1" hangingPunct="1">
                <a:defRPr/>
              </a:pPr>
              <a:t>39</a:t>
            </a:fld>
            <a:endParaRPr lang="en-US" altLang="en-US" sz="1400" smtClean="0"/>
          </a:p>
        </p:txBody>
      </p:sp>
      <p:sp>
        <p:nvSpPr>
          <p:cNvPr id="38917" name="Rectangle 2"/>
          <p:cNvSpPr>
            <a:spLocks noGrp="1" noChangeArrowheads="1"/>
          </p:cNvSpPr>
          <p:nvPr>
            <p:ph type="title" idx="4294967295"/>
          </p:nvPr>
        </p:nvSpPr>
        <p:spPr/>
        <p:txBody>
          <a:bodyPr/>
          <a:lstStyle/>
          <a:p>
            <a:r>
              <a:rPr lang="en-US" altLang="en-US" sz="3300" smtClean="0"/>
              <a:t>Additional Resources</a:t>
            </a:r>
          </a:p>
        </p:txBody>
      </p:sp>
      <p:sp>
        <p:nvSpPr>
          <p:cNvPr id="38918" name="Rectangle 3"/>
          <p:cNvSpPr>
            <a:spLocks noGrp="1" noChangeArrowheads="1"/>
          </p:cNvSpPr>
          <p:nvPr>
            <p:ph type="body" idx="4294967295"/>
          </p:nvPr>
        </p:nvSpPr>
        <p:spPr>
          <a:xfrm>
            <a:off x="182563" y="1333500"/>
            <a:ext cx="8716962" cy="4456113"/>
          </a:xfrm>
        </p:spPr>
        <p:txBody>
          <a:bodyPr/>
          <a:lstStyle/>
          <a:p>
            <a:pPr marL="0" indent="0">
              <a:lnSpc>
                <a:spcPct val="90000"/>
              </a:lnSpc>
              <a:spcBef>
                <a:spcPct val="0"/>
              </a:spcBef>
              <a:buFontTx/>
              <a:buNone/>
            </a:pPr>
            <a:r>
              <a:rPr lang="en-US" altLang="en-US" smtClean="0"/>
              <a:t>Need help?</a:t>
            </a:r>
          </a:p>
          <a:p>
            <a:pPr marL="0" indent="0">
              <a:lnSpc>
                <a:spcPct val="90000"/>
              </a:lnSpc>
              <a:spcBef>
                <a:spcPct val="0"/>
              </a:spcBef>
              <a:buFontTx/>
              <a:buNone/>
            </a:pPr>
            <a:endParaRPr lang="en-US" altLang="en-US" smtClean="0"/>
          </a:p>
          <a:p>
            <a:pPr marL="0" indent="0">
              <a:lnSpc>
                <a:spcPct val="90000"/>
              </a:lnSpc>
              <a:spcBef>
                <a:spcPct val="0"/>
              </a:spcBef>
              <a:buFontTx/>
              <a:buNone/>
            </a:pPr>
            <a:r>
              <a:rPr lang="en-US" altLang="en-US" smtClean="0"/>
              <a:t>Contact the Travel Expense Help Desk:</a:t>
            </a:r>
          </a:p>
          <a:p>
            <a:pPr marL="0" indent="0">
              <a:lnSpc>
                <a:spcPct val="90000"/>
              </a:lnSpc>
              <a:spcBef>
                <a:spcPct val="0"/>
              </a:spcBef>
              <a:buFontTx/>
              <a:buNone/>
            </a:pPr>
            <a:endParaRPr lang="en-US" altLang="en-US" smtClean="0"/>
          </a:p>
          <a:p>
            <a:pPr marL="0" indent="0">
              <a:lnSpc>
                <a:spcPct val="90000"/>
              </a:lnSpc>
              <a:spcBef>
                <a:spcPct val="0"/>
              </a:spcBef>
            </a:pPr>
            <a:r>
              <a:rPr lang="en-US" altLang="en-US" smtClean="0"/>
              <a:t> 1-800-824-0626 outside the Harrisburg area</a:t>
            </a:r>
          </a:p>
          <a:p>
            <a:pPr marL="0" indent="0">
              <a:lnSpc>
                <a:spcPct val="90000"/>
              </a:lnSpc>
              <a:spcBef>
                <a:spcPct val="0"/>
              </a:spcBef>
            </a:pPr>
            <a:r>
              <a:rPr lang="en-US" altLang="en-US" smtClean="0"/>
              <a:t> 717-346-3401 within the Harrisburg area</a:t>
            </a:r>
          </a:p>
          <a:p>
            <a:pPr marL="0" indent="0">
              <a:lnSpc>
                <a:spcPct val="90000"/>
              </a:lnSpc>
              <a:spcBef>
                <a:spcPct val="0"/>
              </a:spcBef>
            </a:pPr>
            <a:endParaRPr lang="en-US" altLang="en-US" smtClean="0"/>
          </a:p>
          <a:p>
            <a:pPr marL="0" indent="0">
              <a:lnSpc>
                <a:spcPct val="90000"/>
              </a:lnSpc>
              <a:spcBef>
                <a:spcPct val="0"/>
              </a:spcBef>
            </a:pPr>
            <a:r>
              <a:rPr lang="en-US" altLang="en-US" u="sng" smtClean="0"/>
              <a:t>Co-travelaudits@pa.gov</a:t>
            </a:r>
          </a:p>
          <a:p>
            <a:pPr marL="0" indent="0">
              <a:lnSpc>
                <a:spcPct val="90000"/>
              </a:lnSpc>
              <a:spcBef>
                <a:spcPct val="0"/>
              </a:spcBef>
            </a:pPr>
            <a:endParaRPr lang="en-US" altLang="en-US" u="sng"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en-US" altLang="en-US" sz="1400" smtClean="0">
                <a:latin typeface="Times New Roman" panose="02020603050405020304" pitchFamily="18" charset="0"/>
              </a:rPr>
              <a:t>08/15/2016</a:t>
            </a:r>
            <a:endParaRPr lang="en-US" altLang="en-US" sz="1400">
              <a:latin typeface="Times New Roman" panose="02020603050405020304" pitchFamily="18" charset="0"/>
            </a:endParaRPr>
          </a:p>
        </p:txBody>
      </p:sp>
      <p:sp>
        <p:nvSpPr>
          <p:cNvPr id="6147" name="Rectangle 5"/>
          <p:cNvSpPr>
            <a:spLocks noGrp="1" noChangeArrowheads="1"/>
          </p:cNvSpPr>
          <p:nvPr>
            <p:ph type="ftr" sz="quarter" idx="11"/>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fr-FR" altLang="en-US" sz="1400" smtClean="0">
                <a:latin typeface="Times New Roman" panose="02020603050405020304" pitchFamily="18" charset="0"/>
              </a:rPr>
              <a:t>Create travel expense report ESS 6.03 vers 7.0</a:t>
            </a:r>
            <a:endParaRPr lang="en-US" altLang="en-US" sz="1400">
              <a:latin typeface="Times New Roman" panose="02020603050405020304" pitchFamily="18" charset="0"/>
            </a:endParaRPr>
          </a:p>
        </p:txBody>
      </p:sp>
      <p:sp>
        <p:nvSpPr>
          <p:cNvPr id="6148" name="Rectangle 6"/>
          <p:cNvSpPr>
            <a:spLocks noGrp="1" noChangeArrowheads="1"/>
          </p:cNvSpPr>
          <p:nvPr>
            <p:ph type="sldNum" sz="quarter" idx="12"/>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fld id="{622E558D-0AAE-4D40-9FCB-83F4FFB4E162}" type="slidenum">
              <a:rPr lang="en-US" altLang="en-US" sz="1400">
                <a:latin typeface="Times New Roman" panose="02020603050405020304" pitchFamily="18" charset="0"/>
              </a:rPr>
              <a:pPr eaLnBrk="1" hangingPunct="1">
                <a:spcBef>
                  <a:spcPct val="0"/>
                </a:spcBef>
                <a:buFontTx/>
                <a:buNone/>
              </a:pPr>
              <a:t>4</a:t>
            </a:fld>
            <a:endParaRPr lang="en-US" altLang="en-US" sz="1400">
              <a:latin typeface="Times New Roman" panose="02020603050405020304" pitchFamily="18" charset="0"/>
            </a:endParaRPr>
          </a:p>
        </p:txBody>
      </p:sp>
      <p:sp>
        <p:nvSpPr>
          <p:cNvPr id="6149" name="Rectangle 2"/>
          <p:cNvSpPr>
            <a:spLocks noGrp="1" noChangeArrowheads="1"/>
          </p:cNvSpPr>
          <p:nvPr>
            <p:ph type="title"/>
          </p:nvPr>
        </p:nvSpPr>
        <p:spPr/>
        <p:txBody>
          <a:bodyPr/>
          <a:lstStyle/>
          <a:p>
            <a:pPr eaLnBrk="1" hangingPunct="1"/>
            <a:r>
              <a:rPr lang="en-US" altLang="en-US" dirty="0"/>
              <a:t>Create a Travel Expense Report</a:t>
            </a:r>
            <a:endParaRPr lang="en-US" altLang="en-US" dirty="0" smtClean="0"/>
          </a:p>
        </p:txBody>
      </p:sp>
      <p:pic>
        <p:nvPicPr>
          <p:cNvPr id="2" name="Picture 1"/>
          <p:cNvPicPr>
            <a:picLocks noChangeAspect="1"/>
          </p:cNvPicPr>
          <p:nvPr/>
        </p:nvPicPr>
        <p:blipFill>
          <a:blip r:embed="rId3"/>
          <a:stretch>
            <a:fillRect/>
          </a:stretch>
        </p:blipFill>
        <p:spPr>
          <a:xfrm>
            <a:off x="0" y="1219200"/>
            <a:ext cx="9144000" cy="4724400"/>
          </a:xfrm>
          <a:prstGeom prst="rect">
            <a:avLst/>
          </a:prstGeom>
        </p:spPr>
      </p:pic>
      <p:sp>
        <p:nvSpPr>
          <p:cNvPr id="8" name="AutoShape 5"/>
          <p:cNvSpPr>
            <a:spLocks noChangeArrowheads="1"/>
          </p:cNvSpPr>
          <p:nvPr/>
        </p:nvSpPr>
        <p:spPr bwMode="auto">
          <a:xfrm>
            <a:off x="1752600" y="3581400"/>
            <a:ext cx="2743200" cy="381000"/>
          </a:xfrm>
          <a:prstGeom prst="wedgeRectCallout">
            <a:avLst>
              <a:gd name="adj1" fmla="val -2481"/>
              <a:gd name="adj2" fmla="val -400030"/>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4" rIns="91429" bIns="45714"/>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a:spcBef>
                <a:spcPct val="0"/>
              </a:spcBef>
              <a:buFontTx/>
              <a:buNone/>
            </a:pPr>
            <a:r>
              <a:rPr lang="en-US" altLang="en-US" sz="1400" b="1" dirty="0">
                <a:latin typeface="Trebuchet MS" panose="020B0603020202020204" pitchFamily="34" charset="0"/>
              </a:rPr>
              <a:t>Select </a:t>
            </a:r>
            <a:r>
              <a:rPr lang="en-US" altLang="en-US" sz="1400" b="1" dirty="0" smtClean="0">
                <a:latin typeface="Trebuchet MS" panose="020B0603020202020204" pitchFamily="34" charset="0"/>
              </a:rPr>
              <a:t>“Travel Actions”.</a:t>
            </a:r>
            <a:endParaRPr lang="en-US" altLang="en-US" sz="1400" b="1" dirty="0">
              <a:latin typeface="Trebuchet MS" panose="020B0603020202020204" pitchFamily="34" charset="0"/>
            </a:endParaRPr>
          </a:p>
        </p:txBody>
      </p:sp>
      <p:sp>
        <p:nvSpPr>
          <p:cNvPr id="9" name="AutoShape 5"/>
          <p:cNvSpPr>
            <a:spLocks noChangeArrowheads="1"/>
          </p:cNvSpPr>
          <p:nvPr/>
        </p:nvSpPr>
        <p:spPr bwMode="auto">
          <a:xfrm>
            <a:off x="3886200" y="4181168"/>
            <a:ext cx="2895600" cy="1000432"/>
          </a:xfrm>
          <a:prstGeom prst="wedgeRectCallout">
            <a:avLst>
              <a:gd name="adj1" fmla="val 76372"/>
              <a:gd name="adj2" fmla="val -197907"/>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4" rIns="91429" bIns="45714"/>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a:spcBef>
                <a:spcPct val="0"/>
              </a:spcBef>
              <a:buFontTx/>
              <a:buNone/>
            </a:pPr>
            <a:r>
              <a:rPr lang="en-US" altLang="en-US" sz="1400" b="1" dirty="0" smtClean="0">
                <a:latin typeface="Trebuchet MS" panose="020B0603020202020204" pitchFamily="34" charset="0"/>
              </a:rPr>
              <a:t>If “Create Expense Report” is listed </a:t>
            </a:r>
            <a:r>
              <a:rPr lang="en-US" altLang="en-US" sz="1400" b="1" dirty="0" smtClean="0">
                <a:latin typeface="Trebuchet MS" panose="020B0603020202020204" pitchFamily="34" charset="0"/>
              </a:rPr>
              <a:t>in the Most </a:t>
            </a:r>
            <a:r>
              <a:rPr lang="en-US" altLang="en-US" sz="1400" b="1" dirty="0" smtClean="0">
                <a:latin typeface="Trebuchet MS" panose="020B0603020202020204" pitchFamily="34" charset="0"/>
              </a:rPr>
              <a:t>Frequently </a:t>
            </a:r>
            <a:r>
              <a:rPr lang="en-US" altLang="en-US" sz="1400" b="1" dirty="0" smtClean="0">
                <a:latin typeface="Trebuchet MS" panose="020B0603020202020204" pitchFamily="34" charset="0"/>
              </a:rPr>
              <a:t>Used section, </a:t>
            </a:r>
            <a:r>
              <a:rPr lang="en-US" altLang="en-US" sz="1400" b="1" dirty="0" smtClean="0">
                <a:latin typeface="Trebuchet MS" panose="020B0603020202020204" pitchFamily="34" charset="0"/>
              </a:rPr>
              <a:t>the request can be started by selecting it here.</a:t>
            </a:r>
            <a:endParaRPr lang="en-US" altLang="en-US" sz="1400" b="1" dirty="0">
              <a:latin typeface="Trebuchet MS" panose="020B0603020202020204" pitchFamily="34" charset="0"/>
            </a:endParaRPr>
          </a:p>
        </p:txBody>
      </p:sp>
      <p:sp>
        <p:nvSpPr>
          <p:cNvPr id="10" name="AutoShape 7"/>
          <p:cNvSpPr>
            <a:spLocks noChangeArrowheads="1"/>
          </p:cNvSpPr>
          <p:nvPr/>
        </p:nvSpPr>
        <p:spPr bwMode="auto">
          <a:xfrm>
            <a:off x="4715797" y="1295400"/>
            <a:ext cx="2743200" cy="1016000"/>
          </a:xfrm>
          <a:prstGeom prst="wedgeRectCallout">
            <a:avLst>
              <a:gd name="adj1" fmla="val 9667"/>
              <a:gd name="adj2" fmla="val 3578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This tutorial will go through an example on how to create an expense report using the link “Create Expense Report”</a:t>
            </a:r>
          </a:p>
        </p:txBody>
      </p:sp>
    </p:spTree>
    <p:extLst>
      <p:ext uri="{BB962C8B-B14F-4D97-AF65-F5344CB8AC3E}">
        <p14:creationId xmlns:p14="http://schemas.microsoft.com/office/powerpoint/2010/main" val="270304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en-US" altLang="en-US" sz="1400" smtClean="0">
                <a:latin typeface="Times New Roman" panose="02020603050405020304" pitchFamily="18" charset="0"/>
              </a:rPr>
              <a:t>08/15/2016</a:t>
            </a:r>
            <a:endParaRPr lang="en-US" altLang="en-US" sz="1400">
              <a:latin typeface="Times New Roman" panose="02020603050405020304" pitchFamily="18" charset="0"/>
            </a:endParaRPr>
          </a:p>
        </p:txBody>
      </p:sp>
      <p:sp>
        <p:nvSpPr>
          <p:cNvPr id="6147" name="Rectangle 5"/>
          <p:cNvSpPr>
            <a:spLocks noGrp="1" noChangeArrowheads="1"/>
          </p:cNvSpPr>
          <p:nvPr>
            <p:ph type="ftr" sz="quarter" idx="11"/>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fr-FR" altLang="en-US" sz="1400" smtClean="0">
                <a:latin typeface="Times New Roman" panose="02020603050405020304" pitchFamily="18" charset="0"/>
              </a:rPr>
              <a:t>Create travel expense report ESS 6.03 vers 7.0</a:t>
            </a:r>
            <a:endParaRPr lang="en-US" altLang="en-US" sz="1400">
              <a:latin typeface="Times New Roman" panose="02020603050405020304" pitchFamily="18" charset="0"/>
            </a:endParaRPr>
          </a:p>
        </p:txBody>
      </p:sp>
      <p:sp>
        <p:nvSpPr>
          <p:cNvPr id="6148" name="Rectangle 6"/>
          <p:cNvSpPr>
            <a:spLocks noGrp="1" noChangeArrowheads="1"/>
          </p:cNvSpPr>
          <p:nvPr>
            <p:ph type="sldNum" sz="quarter" idx="12"/>
          </p:nvPr>
        </p:nvSpPr>
        <p:spPr>
          <a:noFill/>
        </p:spPr>
        <p:txBody>
          <a:bodyPr/>
          <a:lstStyle>
            <a:lvl1pPr defTabSz="744538" eaLnBrk="0" hangingPunct="0">
              <a:spcBef>
                <a:spcPct val="20000"/>
              </a:spcBef>
              <a:buChar char="•"/>
              <a:defRPr sz="3200">
                <a:solidFill>
                  <a:schemeClr val="tx1"/>
                </a:solidFill>
                <a:latin typeface="Arial" panose="020B0604020202020204" pitchFamily="34" charset="0"/>
              </a:defRPr>
            </a:lvl1pPr>
            <a:lvl2pPr marL="742950" indent="-285750" defTabSz="744538" eaLnBrk="0" hangingPunct="0">
              <a:spcBef>
                <a:spcPct val="20000"/>
              </a:spcBef>
              <a:buChar char="–"/>
              <a:defRPr sz="3200">
                <a:solidFill>
                  <a:schemeClr val="tx1"/>
                </a:solidFill>
                <a:latin typeface="Arial" panose="020B0604020202020204" pitchFamily="34" charset="0"/>
              </a:defRPr>
            </a:lvl2pPr>
            <a:lvl3pPr marL="1143000" indent="-228600" defTabSz="744538" eaLnBrk="0" hangingPunct="0">
              <a:spcBef>
                <a:spcPct val="20000"/>
              </a:spcBef>
              <a:buChar char="•"/>
              <a:defRPr sz="3200">
                <a:solidFill>
                  <a:schemeClr val="tx1"/>
                </a:solidFill>
                <a:latin typeface="Arial" panose="020B0604020202020204" pitchFamily="34" charset="0"/>
              </a:defRPr>
            </a:lvl3pPr>
            <a:lvl4pPr marL="1600200" indent="-228600" defTabSz="744538" eaLnBrk="0" hangingPunct="0">
              <a:spcBef>
                <a:spcPct val="20000"/>
              </a:spcBef>
              <a:buChar char="–"/>
              <a:defRPr sz="3200">
                <a:solidFill>
                  <a:schemeClr val="tx1"/>
                </a:solidFill>
                <a:latin typeface="Arial" panose="020B0604020202020204" pitchFamily="34" charset="0"/>
              </a:defRPr>
            </a:lvl4pPr>
            <a:lvl5pPr marL="2057400" indent="-228600" defTabSz="744538" eaLnBrk="0" hangingPunct="0">
              <a:spcBef>
                <a:spcPct val="20000"/>
              </a:spcBef>
              <a:buChar char="»"/>
              <a:defRPr sz="3200">
                <a:solidFill>
                  <a:schemeClr val="tx1"/>
                </a:solidFill>
                <a:latin typeface="Arial" panose="020B0604020202020204" pitchFamily="34" charset="0"/>
              </a:defRPr>
            </a:lvl5pPr>
            <a:lvl6pPr marL="25146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defTabSz="744538"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fld id="{622E558D-0AAE-4D40-9FCB-83F4FFB4E162}" type="slidenum">
              <a:rPr lang="en-US" altLang="en-US" sz="1400">
                <a:latin typeface="Times New Roman" panose="02020603050405020304" pitchFamily="18" charset="0"/>
              </a:rPr>
              <a:pPr eaLnBrk="1" hangingPunct="1">
                <a:spcBef>
                  <a:spcPct val="0"/>
                </a:spcBef>
                <a:buFontTx/>
                <a:buNone/>
              </a:pPr>
              <a:t>5</a:t>
            </a:fld>
            <a:endParaRPr lang="en-US" altLang="en-US" sz="1400">
              <a:latin typeface="Times New Roman" panose="02020603050405020304" pitchFamily="18" charset="0"/>
            </a:endParaRPr>
          </a:p>
        </p:txBody>
      </p:sp>
      <p:sp>
        <p:nvSpPr>
          <p:cNvPr id="6149" name="Rectangle 2"/>
          <p:cNvSpPr>
            <a:spLocks noGrp="1" noChangeArrowheads="1"/>
          </p:cNvSpPr>
          <p:nvPr>
            <p:ph type="title"/>
          </p:nvPr>
        </p:nvSpPr>
        <p:spPr/>
        <p:txBody>
          <a:bodyPr/>
          <a:lstStyle/>
          <a:p>
            <a:pPr eaLnBrk="1" hangingPunct="1"/>
            <a:r>
              <a:rPr lang="en-US" altLang="en-US" smtClean="0"/>
              <a:t>Completing a Travel Request</a:t>
            </a:r>
          </a:p>
        </p:txBody>
      </p:sp>
      <p:pic>
        <p:nvPicPr>
          <p:cNvPr id="2" name="Picture 1"/>
          <p:cNvPicPr>
            <a:picLocks noChangeAspect="1"/>
          </p:cNvPicPr>
          <p:nvPr/>
        </p:nvPicPr>
        <p:blipFill>
          <a:blip r:embed="rId3"/>
          <a:stretch>
            <a:fillRect/>
          </a:stretch>
        </p:blipFill>
        <p:spPr>
          <a:xfrm>
            <a:off x="29714" y="1203566"/>
            <a:ext cx="9114286" cy="4511434"/>
          </a:xfrm>
          <a:prstGeom prst="rect">
            <a:avLst/>
          </a:prstGeom>
        </p:spPr>
      </p:pic>
      <p:sp>
        <p:nvSpPr>
          <p:cNvPr id="9" name="AutoShape 5"/>
          <p:cNvSpPr>
            <a:spLocks noChangeArrowheads="1"/>
          </p:cNvSpPr>
          <p:nvPr/>
        </p:nvSpPr>
        <p:spPr bwMode="auto">
          <a:xfrm>
            <a:off x="4267200" y="2667000"/>
            <a:ext cx="2743200" cy="1141533"/>
          </a:xfrm>
          <a:prstGeom prst="wedgeRectCallout">
            <a:avLst>
              <a:gd name="adj1" fmla="val -82417"/>
              <a:gd name="adj2" fmla="val 134663"/>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4" rIns="91429" bIns="45714"/>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a:spcBef>
                <a:spcPct val="0"/>
              </a:spcBef>
              <a:buNone/>
            </a:pPr>
            <a:r>
              <a:rPr lang="en-US" altLang="en-US" sz="1400" b="1" dirty="0">
                <a:latin typeface="Trebuchet MS" panose="020B0603020202020204" pitchFamily="34" charset="0"/>
              </a:rPr>
              <a:t>Select “Create </a:t>
            </a:r>
            <a:r>
              <a:rPr lang="en-US" altLang="en-US" sz="1400" b="1" dirty="0" smtClean="0">
                <a:latin typeface="Trebuchet MS" panose="020B0603020202020204" pitchFamily="34" charset="0"/>
              </a:rPr>
              <a:t>Expense Report”. </a:t>
            </a:r>
            <a:r>
              <a:rPr lang="en-US" altLang="en-US" sz="1400" b="1" dirty="0">
                <a:latin typeface="Trebuchet MS" panose="020B0603020202020204" pitchFamily="34" charset="0"/>
              </a:rPr>
              <a:t>This will open a new browser window with the Create </a:t>
            </a:r>
            <a:r>
              <a:rPr lang="en-US" altLang="en-US" sz="1400" b="1" dirty="0" smtClean="0">
                <a:latin typeface="Trebuchet MS" panose="020B0603020202020204" pitchFamily="34" charset="0"/>
              </a:rPr>
              <a:t>Expense Report </a:t>
            </a:r>
            <a:r>
              <a:rPr lang="en-US" altLang="en-US" sz="1400" b="1" dirty="0">
                <a:latin typeface="Trebuchet MS" panose="020B0603020202020204" pitchFamily="34" charset="0"/>
              </a:rPr>
              <a:t>transaction.</a:t>
            </a:r>
          </a:p>
          <a:p>
            <a:pPr algn="ctr">
              <a:spcBef>
                <a:spcPct val="0"/>
              </a:spcBef>
              <a:buFontTx/>
              <a:buNone/>
            </a:pPr>
            <a:r>
              <a:rPr lang="en-US" altLang="en-US" sz="1400" b="1" dirty="0" smtClean="0">
                <a:latin typeface="Trebuchet MS" panose="020B0603020202020204" pitchFamily="34" charset="0"/>
              </a:rPr>
              <a:t>.  </a:t>
            </a:r>
            <a:endParaRPr lang="en-US" altLang="en-US" sz="1400" b="1" dirty="0">
              <a:latin typeface="Trebuchet MS" panose="020B0603020202020204" pitchFamily="34" charset="0"/>
            </a:endParaRPr>
          </a:p>
        </p:txBody>
      </p:sp>
    </p:spTree>
    <p:extLst>
      <p:ext uri="{BB962C8B-B14F-4D97-AF65-F5344CB8AC3E}">
        <p14:creationId xmlns:p14="http://schemas.microsoft.com/office/powerpoint/2010/main" val="2834972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6</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7774"/>
            <a:ext cx="9143999"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p:cNvSpPr>
            <a:spLocks noChangeArrowheads="1"/>
          </p:cNvSpPr>
          <p:nvPr/>
        </p:nvSpPr>
        <p:spPr bwMode="auto">
          <a:xfrm>
            <a:off x="3733800" y="1524000"/>
            <a:ext cx="2743200" cy="1320800"/>
          </a:xfrm>
          <a:prstGeom prst="wedgeRectCallout">
            <a:avLst>
              <a:gd name="adj1" fmla="val -115625"/>
              <a:gd name="adj2" fmla="val 46754"/>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 are not creating an expense report from an existing travel request/plan, select “Next Step” and this will create a new trip.</a:t>
            </a:r>
          </a:p>
        </p:txBody>
      </p:sp>
      <p:sp>
        <p:nvSpPr>
          <p:cNvPr id="8" name="AutoShape 4"/>
          <p:cNvSpPr>
            <a:spLocks noChangeArrowheads="1"/>
          </p:cNvSpPr>
          <p:nvPr/>
        </p:nvSpPr>
        <p:spPr bwMode="auto">
          <a:xfrm>
            <a:off x="4114800" y="4343400"/>
            <a:ext cx="2743200" cy="1016000"/>
          </a:xfrm>
          <a:prstGeom prst="wedgeRectCallout">
            <a:avLst>
              <a:gd name="adj1" fmla="val -159606"/>
              <a:gd name="adj2" fmla="val -7703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If you are creating an expense report for an existing travel request/plan, select the trip, then select “Next Step”</a:t>
            </a:r>
          </a:p>
        </p:txBody>
      </p:sp>
    </p:spTree>
    <p:extLst>
      <p:ext uri="{BB962C8B-B14F-4D97-AF65-F5344CB8AC3E}">
        <p14:creationId xmlns:p14="http://schemas.microsoft.com/office/powerpoint/2010/main" val="830350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7</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266824"/>
            <a:ext cx="9018587"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5257800" y="3962400"/>
            <a:ext cx="2743200" cy="698500"/>
          </a:xfrm>
          <a:prstGeom prst="wedgeRectCallout">
            <a:avLst>
              <a:gd name="adj1" fmla="val 4111"/>
              <a:gd name="adj2" fmla="val 39546"/>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dirty="0">
                <a:latin typeface="Trebuchet MS" pitchFamily="34" charset="0"/>
              </a:rPr>
              <a:t>Required fields are marked with a red asterisk </a:t>
            </a:r>
            <a:r>
              <a:rPr lang="en-US" altLang="en-US" sz="1400" dirty="0">
                <a:solidFill>
                  <a:srgbClr val="FF0000"/>
                </a:solidFill>
                <a:latin typeface="Trebuchet MS" pitchFamily="34" charset="0"/>
              </a:rPr>
              <a:t>*</a:t>
            </a:r>
          </a:p>
        </p:txBody>
      </p:sp>
      <p:sp>
        <p:nvSpPr>
          <p:cNvPr id="8" name="AutoShape 5"/>
          <p:cNvSpPr>
            <a:spLocks noChangeArrowheads="1"/>
          </p:cNvSpPr>
          <p:nvPr/>
        </p:nvSpPr>
        <p:spPr bwMode="auto">
          <a:xfrm>
            <a:off x="4724400" y="2209800"/>
            <a:ext cx="2743200" cy="1016000"/>
          </a:xfrm>
          <a:prstGeom prst="wedgeRectCallout">
            <a:avLst>
              <a:gd name="adj1" fmla="val -86495"/>
              <a:gd name="adj2" fmla="val 139968"/>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Review the pre-populated information and make changes as needed.  </a:t>
            </a:r>
          </a:p>
        </p:txBody>
      </p:sp>
      <p:sp>
        <p:nvSpPr>
          <p:cNvPr id="9" name="AutoShape 4"/>
          <p:cNvSpPr>
            <a:spLocks noChangeArrowheads="1"/>
          </p:cNvSpPr>
          <p:nvPr/>
        </p:nvSpPr>
        <p:spPr bwMode="auto">
          <a:xfrm>
            <a:off x="549275" y="1397000"/>
            <a:ext cx="2743200" cy="1016000"/>
          </a:xfrm>
          <a:prstGeom prst="wedgeRectCallout">
            <a:avLst>
              <a:gd name="adj1" fmla="val -38750"/>
              <a:gd name="adj2" fmla="val 11847"/>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Notice all of the information contained in the travel request/plan is pre-populated into the expense report.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8</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266824"/>
            <a:ext cx="9018587"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4191000" y="3592511"/>
            <a:ext cx="3841750" cy="749300"/>
          </a:xfrm>
          <a:prstGeom prst="wedgeRectCallout">
            <a:avLst>
              <a:gd name="adj1" fmla="val -25968"/>
              <a:gd name="adj2" fmla="val 142412"/>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r>
              <a:rPr lang="en-US" altLang="en-US" sz="1400" b="1">
                <a:latin typeface="Trebuchet MS" pitchFamily="34" charset="0"/>
              </a:rPr>
              <a:t>If your trip is to a high cost area, use the Trip Region to select the high cost region. </a:t>
            </a:r>
          </a:p>
          <a:p>
            <a:pPr algn="ctr">
              <a:spcBef>
                <a:spcPct val="0"/>
              </a:spcBef>
              <a:buFontTx/>
              <a:buNone/>
            </a:pPr>
            <a:endParaRPr lang="en-US" altLang="en-US" sz="1400" b="1">
              <a:latin typeface="Trebuchet MS" pitchFamily="34" charset="0"/>
            </a:endParaRPr>
          </a:p>
          <a:p>
            <a:pPr algn="ctr">
              <a:spcBef>
                <a:spcPct val="0"/>
              </a:spcBef>
              <a:buFontTx/>
              <a:buNone/>
            </a:pPr>
            <a:r>
              <a:rPr lang="en-US" altLang="en-US" sz="1400" b="1">
                <a:latin typeface="Trebuchet MS" pitchFamily="34" charset="0"/>
              </a:rPr>
              <a:t> </a:t>
            </a: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400" smtClean="0"/>
              <a:t>08/15/2016</a:t>
            </a:r>
          </a:p>
        </p:txBody>
      </p:sp>
      <p:sp>
        <p:nvSpPr>
          <p:cNvPr id="4099"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altLang="en-US" sz="1400" smtClean="0"/>
              <a:t>Create travel expense report ESS 6.03 vers 7.0</a:t>
            </a:r>
            <a:endParaRPr lang="en-US" altLang="en-US" sz="1400" smtClean="0"/>
          </a:p>
        </p:txBody>
      </p:sp>
      <p:sp>
        <p:nvSpPr>
          <p:cNvPr id="410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38" eaLnBrk="0" hangingPunct="0">
              <a:defRPr sz="2400">
                <a:solidFill>
                  <a:schemeClr val="tx1"/>
                </a:solidFill>
                <a:latin typeface="Times New Roman" pitchFamily="18" charset="0"/>
              </a:defRPr>
            </a:lvl1pPr>
            <a:lvl2pPr marL="742950" indent="-285750" defTabSz="744538" eaLnBrk="0" hangingPunct="0">
              <a:defRPr sz="2400">
                <a:solidFill>
                  <a:schemeClr val="tx1"/>
                </a:solidFill>
                <a:latin typeface="Times New Roman" pitchFamily="18" charset="0"/>
              </a:defRPr>
            </a:lvl2pPr>
            <a:lvl3pPr marL="1143000" indent="-228600" defTabSz="744538" eaLnBrk="0" hangingPunct="0">
              <a:defRPr sz="2400">
                <a:solidFill>
                  <a:schemeClr val="tx1"/>
                </a:solidFill>
                <a:latin typeface="Times New Roman" pitchFamily="18" charset="0"/>
              </a:defRPr>
            </a:lvl3pPr>
            <a:lvl4pPr marL="1600200" indent="-228600" defTabSz="744538" eaLnBrk="0" hangingPunct="0">
              <a:defRPr sz="2400">
                <a:solidFill>
                  <a:schemeClr val="tx1"/>
                </a:solidFill>
                <a:latin typeface="Times New Roman" pitchFamily="18" charset="0"/>
              </a:defRPr>
            </a:lvl4pPr>
            <a:lvl5pPr marL="2057400" indent="-228600" defTabSz="744538" eaLnBrk="0" hangingPunct="0">
              <a:defRPr sz="2400">
                <a:solidFill>
                  <a:schemeClr val="tx1"/>
                </a:solidFill>
                <a:latin typeface="Times New Roman" pitchFamily="18" charset="0"/>
              </a:defRPr>
            </a:lvl5pPr>
            <a:lvl6pPr marL="2514600" indent="-228600" defTabSz="744538" eaLnBrk="0" fontAlgn="base" hangingPunct="0">
              <a:spcBef>
                <a:spcPct val="0"/>
              </a:spcBef>
              <a:spcAft>
                <a:spcPct val="0"/>
              </a:spcAft>
              <a:defRPr sz="2400">
                <a:solidFill>
                  <a:schemeClr val="tx1"/>
                </a:solidFill>
                <a:latin typeface="Times New Roman" pitchFamily="18" charset="0"/>
              </a:defRPr>
            </a:lvl6pPr>
            <a:lvl7pPr marL="2971800" indent="-228600" defTabSz="744538" eaLnBrk="0" fontAlgn="base" hangingPunct="0">
              <a:spcBef>
                <a:spcPct val="0"/>
              </a:spcBef>
              <a:spcAft>
                <a:spcPct val="0"/>
              </a:spcAft>
              <a:defRPr sz="2400">
                <a:solidFill>
                  <a:schemeClr val="tx1"/>
                </a:solidFill>
                <a:latin typeface="Times New Roman" pitchFamily="18" charset="0"/>
              </a:defRPr>
            </a:lvl7pPr>
            <a:lvl8pPr marL="3429000" indent="-228600" defTabSz="744538" eaLnBrk="0" fontAlgn="base" hangingPunct="0">
              <a:spcBef>
                <a:spcPct val="0"/>
              </a:spcBef>
              <a:spcAft>
                <a:spcPct val="0"/>
              </a:spcAft>
              <a:defRPr sz="2400">
                <a:solidFill>
                  <a:schemeClr val="tx1"/>
                </a:solidFill>
                <a:latin typeface="Times New Roman" pitchFamily="18" charset="0"/>
              </a:defRPr>
            </a:lvl8pPr>
            <a:lvl9pPr marL="3886200" indent="-228600" defTabSz="74453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26A8F-7A77-4251-9BAD-A6EB4CAFDFDD}" type="slidenum">
              <a:rPr lang="en-US" altLang="en-US" sz="1400" smtClean="0"/>
              <a:pPr eaLnBrk="1" hangingPunct="1">
                <a:defRPr/>
              </a:pPr>
              <a:t>9</a:t>
            </a:fld>
            <a:endParaRPr lang="en-US" altLang="en-US" sz="1400" smtClean="0"/>
          </a:p>
        </p:txBody>
      </p:sp>
      <p:sp>
        <p:nvSpPr>
          <p:cNvPr id="4101" name="Rectangle 2"/>
          <p:cNvSpPr>
            <a:spLocks noGrp="1" noChangeArrowheads="1"/>
          </p:cNvSpPr>
          <p:nvPr>
            <p:ph type="title" idx="4294967295"/>
          </p:nvPr>
        </p:nvSpPr>
        <p:spPr/>
        <p:txBody>
          <a:bodyPr/>
          <a:lstStyle/>
          <a:p>
            <a:pPr eaLnBrk="1" hangingPunct="1"/>
            <a:r>
              <a:rPr lang="en-US" altLang="en-US" sz="3300" smtClean="0"/>
              <a:t>Create a Travel Expense Report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p:cNvSpPr>
            <a:spLocks noChangeArrowheads="1"/>
          </p:cNvSpPr>
          <p:nvPr/>
        </p:nvSpPr>
        <p:spPr bwMode="auto">
          <a:xfrm>
            <a:off x="4343400" y="3352800"/>
            <a:ext cx="3841750" cy="1587500"/>
          </a:xfrm>
          <a:prstGeom prst="wedgeRectCallout">
            <a:avLst>
              <a:gd name="adj1" fmla="val -8113"/>
              <a:gd name="adj2" fmla="val -103765"/>
            </a:avLst>
          </a:prstGeom>
          <a:solidFill>
            <a:srgbClr val="FFFF00"/>
          </a:solidFill>
          <a:ln w="9525">
            <a:solidFill>
              <a:srgbClr val="000000"/>
            </a:solidFill>
            <a:miter lim="800000"/>
            <a:headEnd/>
            <a:tailEnd/>
          </a:ln>
        </p:spPr>
        <p:txBody>
          <a:bodyPr lIns="91429" tIns="45714" rIns="91429" bIns="45714"/>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a:spcBef>
                <a:spcPct val="0"/>
              </a:spcBef>
              <a:buFontTx/>
              <a:buNone/>
            </a:pPr>
            <a:endParaRPr lang="en-US" altLang="en-US" sz="1400" b="1" dirty="0">
              <a:latin typeface="Trebuchet MS" pitchFamily="34" charset="0"/>
            </a:endParaRPr>
          </a:p>
          <a:p>
            <a:pPr algn="ctr">
              <a:spcBef>
                <a:spcPct val="0"/>
              </a:spcBef>
              <a:buFontTx/>
              <a:buNone/>
            </a:pPr>
            <a:r>
              <a:rPr lang="en-US" altLang="en-US" sz="1400" b="1" dirty="0">
                <a:latin typeface="Trebuchet MS" pitchFamily="34" charset="0"/>
              </a:rPr>
              <a:t> </a:t>
            </a:r>
            <a:r>
              <a:rPr lang="en-US" altLang="en-US" sz="1400" b="1" dirty="0" smtClean="0">
                <a:latin typeface="Trebuchet MS" pitchFamily="34" charset="0"/>
              </a:rPr>
              <a:t>Select “Show Search </a:t>
            </a:r>
            <a:r>
              <a:rPr lang="en-US" altLang="en-US" sz="1400" b="1" dirty="0" smtClean="0">
                <a:latin typeface="Trebuchet MS" pitchFamily="34" charset="0"/>
              </a:rPr>
              <a:t>Criteria</a:t>
            </a:r>
            <a:r>
              <a:rPr lang="en-US" altLang="en-US" sz="1400" b="1" dirty="0" smtClean="0">
                <a:latin typeface="Trebuchet MS" pitchFamily="34" charset="0"/>
              </a:rPr>
              <a:t>” to search for and find </a:t>
            </a:r>
            <a:r>
              <a:rPr lang="en-US" altLang="en-US" sz="1400" b="1" dirty="0">
                <a:latin typeface="Trebuchet MS" pitchFamily="34" charset="0"/>
              </a:rPr>
              <a:t>the correct region code.  Search by state by using the 2 digit postal code for the state followed by *.  For example, PA* for </a:t>
            </a:r>
            <a:r>
              <a:rPr lang="en-US" altLang="en-US" sz="1400" b="1" dirty="0" smtClean="0">
                <a:latin typeface="Trebuchet MS" pitchFamily="34" charset="0"/>
              </a:rPr>
              <a:t>Pennsylvania, then select “Search”.</a:t>
            </a:r>
            <a:endParaRPr lang="en-US" altLang="en-US" sz="1400" b="1" dirty="0">
              <a:latin typeface="Trebuchet MS" pitchFamily="34" charset="0"/>
            </a:endParaRPr>
          </a:p>
        </p:txBody>
      </p:sp>
    </p:spTree>
    <p:extLst>
      <p:ext uri="{BB962C8B-B14F-4D97-AF65-F5344CB8AC3E}">
        <p14:creationId xmlns:p14="http://schemas.microsoft.com/office/powerpoint/2010/main" val="232216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WBT_Course">
  <a:themeElements>
    <a:clrScheme name="Template_WBT_Cour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_WBT_Cou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23950"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23950"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_WBT_Cours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WBT_Cour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WBT_Cours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WBT_Cours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WBT_Cour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WBT_Cour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WBT_Cour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2C0A106D5FB446BD4156B9A3912EDA" ma:contentTypeVersion="1" ma:contentTypeDescription="Create a new document." ma:contentTypeScope="" ma:versionID="96c939bb4a67c73ffdc5f551918d110c">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26DE7B-E72B-49FF-A135-3AD361F8A5B6}"/>
</file>

<file path=customXml/itemProps2.xml><?xml version="1.0" encoding="utf-8"?>
<ds:datastoreItem xmlns:ds="http://schemas.openxmlformats.org/officeDocument/2006/customXml" ds:itemID="{15C86BB4-9C62-4C63-A96D-9A543E62F598}"/>
</file>

<file path=customXml/itemProps3.xml><?xml version="1.0" encoding="utf-8"?>
<ds:datastoreItem xmlns:ds="http://schemas.openxmlformats.org/officeDocument/2006/customXml" ds:itemID="{83271F89-62FF-41F5-8AE8-A1BBEF3C123A}"/>
</file>

<file path=docProps/app.xml><?xml version="1.0" encoding="utf-8"?>
<Properties xmlns="http://schemas.openxmlformats.org/officeDocument/2006/extended-properties" xmlns:vt="http://schemas.openxmlformats.org/officeDocument/2006/docPropsVTypes">
  <Template>Template_WBT_Course</Template>
  <TotalTime>6361</TotalTime>
  <Words>1881</Words>
  <Application>Microsoft Office PowerPoint</Application>
  <PresentationFormat>Letter Paper (8.5x11 in)</PresentationFormat>
  <Paragraphs>281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Template_WBT_Course</vt:lpstr>
      <vt:lpstr>PowerPoint Presentation</vt:lpstr>
      <vt:lpstr>Tips and Tricks</vt:lpstr>
      <vt:lpstr>Create a Travel Expense Report</vt:lpstr>
      <vt:lpstr>Create a Travel Expense Report</vt:lpstr>
      <vt:lpstr>Completing a Travel Request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Create a Travel Expense Report</vt:lpstr>
      <vt:lpstr>PowerPoint Presentation</vt:lpstr>
      <vt:lpstr>PowerPoint Presentation</vt:lpstr>
      <vt:lpstr>PowerPoint Presentation</vt:lpstr>
      <vt:lpstr>PowerPoint Presentation</vt:lpstr>
      <vt:lpstr>Create a Travel Expense Report</vt:lpstr>
      <vt:lpstr>Create a Travel Expense Report</vt:lpstr>
      <vt:lpstr>Additional Resources</vt:lpstr>
    </vt:vector>
  </TitlesOfParts>
  <Company>Office of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Self Service - Create a Travel Expense Report Using ESS</dc:title>
  <dc:subject>RH0800</dc:subject>
  <dc:creator>Patricia L. Hardenstine</dc:creator>
  <dc:description>This is a WBT template to be used with a facilator_x000d_
7/21/04 Updated with Integrated Enterprise System</dc:description>
  <cp:lastModifiedBy>Burns, Stephen</cp:lastModifiedBy>
  <cp:revision>431</cp:revision>
  <cp:lastPrinted>2015-06-10T18:40:55Z</cp:lastPrinted>
  <dcterms:created xsi:type="dcterms:W3CDTF">2005-07-15T19:31:30Z</dcterms:created>
  <dcterms:modified xsi:type="dcterms:W3CDTF">2016-11-02T20:49:01Z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0x0101007E2C0A106D5FB446BD4156B9A3912EDA</vt:lpwstr>
  </property>
  <property fmtid="{D5CDD505-2E9C-101B-9397-08002B2CF9AE}" pid="3" name="Order">
    <vt:r8>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